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2" r:id="rId18"/>
    <p:sldId id="277" r:id="rId19"/>
    <p:sldId id="278" r:id="rId20"/>
    <p:sldId id="279" r:id="rId21"/>
    <p:sldId id="280" r:id="rId22"/>
    <p:sldId id="282" r:id="rId23"/>
    <p:sldId id="281" r:id="rId24"/>
    <p:sldId id="263" r:id="rId25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3091" autoAdjust="0"/>
  </p:normalViewPr>
  <p:slideViewPr>
    <p:cSldViewPr snapToGrid="0">
      <p:cViewPr varScale="1">
        <p:scale>
          <a:sx n="65" d="100"/>
          <a:sy n="65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FFFD108-987A-4608-A4B4-9B7C930D6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475B2D-F93C-4775-AA37-C05917D51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4D9EC-CC88-4090-999F-8106CE62BA4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2021/6/1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997A7D-7DC0-420A-BE54-B2FECBC8AD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F2E4C0-0768-4265-AFA5-C9AEFE5B0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FA5D-5D9C-403F-B833-6538DABD9AD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83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F3842EF-D774-4AD3-A6DE-DFF0EDFEFE87}" type="datetime1">
              <a:rPr lang="zh-TW" altLang="en-US" smtClean="0"/>
              <a:pPr/>
              <a:t>2021/6/1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68A77E8-0B6B-412D-BBC7-4839844CC4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3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67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66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5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97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37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142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50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39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77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23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4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511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955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61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24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40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05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7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1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59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77E8-0B6B-412D-BBC7-4839844CC4B4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47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4A43C9C0-CCD3-4A25-9F29-AC8957FC6C5B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303CA-DE92-4ADB-A4E5-F1951DEC70B0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FC46E07-3525-4FB5-A8BA-1C4B4E537764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DAF52B4-F105-4949-BE1F-6C021C179530}" type="datetime1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D575EE4-3EE7-4CED-9A3A-D975BD8604F0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9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0" name="文字預留位置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1" name="文字預留位置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62121-E06D-448E-B96A-B744F9B73DA0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9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20" name="圖片預留位置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1" name="文字預留位置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22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23" name="圖片預留位置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文字預留位置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25" name="文字預留位置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26" name="圖片預留位置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7" name="文字預留位置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C2CD3-EB3E-4377-BACF-38FC8423C87C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06D8B3-26D1-4790-8932-3F268F10552D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3F12208-5C7C-450E-B73F-43205C016275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D1BD14-70A4-49E2-B82C-F816F0193E71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DF1FC72-11E3-41BF-866E-590D83A865ED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C1F239-B82A-4F96-B23E-F75C41346765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CCF89-8101-4ABE-B4A4-BAFF40D3D01D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1B88D4-BDA5-41B9-AD2A-E95AE10ED3A9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35076E-6127-42D3-AA92-44C7CEB751B6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26F1E-65D3-401E-A19C-5EC52EA6E788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80A26D-486F-4FFB-B1CC-713701BFCDA7}" type="datetime1">
              <a:rPr lang="zh-TW" altLang="en-US" noProof="0" smtClean="0"/>
              <a:t>2021/6/1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F8677F-EF4A-411D-91F9-D2992954BBF5}" type="datetime1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 7" descr="花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23" y="187139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Autofit/>
          </a:bodyPr>
          <a:lstStyle/>
          <a:p>
            <a:pPr rtl="0"/>
            <a:r>
              <a:rPr lang="zh-TW" altLang="en-US" sz="12000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馬</a:t>
            </a:r>
            <a:r>
              <a:rPr lang="zh-TW" altLang="en-US" sz="12000" dirty="0">
                <a:solidFill>
                  <a:srgbClr val="FF0066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賽</a:t>
            </a:r>
            <a:r>
              <a:rPr lang="zh-TW" altLang="en-US" sz="12000" dirty="0">
                <a:solidFill>
                  <a:schemeClr val="accent6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克</a:t>
            </a:r>
            <a:endParaRPr lang="zh-TW" altLang="en-US" sz="12000" b="1" dirty="0">
              <a:solidFill>
                <a:schemeClr val="accent6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569" y="3440644"/>
            <a:ext cx="9448800" cy="685800"/>
          </a:xfrm>
          <a:prstGeom prst="rect">
            <a:avLst/>
          </a:prstGeom>
        </p:spPr>
        <p:txBody>
          <a:bodyPr lIns="0" rIns="0" rtlCol="0">
            <a:noAutofit/>
          </a:bodyPr>
          <a:lstStyle/>
          <a:p>
            <a:pPr marL="1544638" rtl="0"/>
            <a:r>
              <a:rPr lang="zh-TW" altLang="en-US" sz="4400" noProof="1">
                <a:latin typeface="華康平劇體W7" panose="040B0709000000000000" pitchFamily="81" charset="-120"/>
                <a:ea typeface="華康平劇體W7" panose="040B0709000000000000" pitchFamily="81" charset="-120"/>
              </a:rPr>
              <a:t>透過色彩轉換的藝術</a:t>
            </a:r>
            <a:endParaRPr lang="en-US" altLang="zh-TW" sz="4400" noProof="1"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  <a:p>
            <a:pPr marL="1544638" rtl="0"/>
            <a:endParaRPr lang="en-US" altLang="zh-TW" sz="4400" noProof="1"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  <a:p>
            <a:pPr marL="1544638" rtl="0"/>
            <a:r>
              <a:rPr lang="zh-TW" altLang="en-US" sz="4400" noProof="1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主講：泊燃主任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1" y="171380"/>
            <a:ext cx="6761091" cy="127007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配色技巧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2BEAC23-0B64-409D-AF91-D956A37C1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19341" y="1496027"/>
            <a:ext cx="9916873" cy="5190593"/>
          </a:xfrm>
        </p:spPr>
      </p:pic>
    </p:spTree>
    <p:extLst>
      <p:ext uri="{BB962C8B-B14F-4D97-AF65-F5344CB8AC3E}">
        <p14:creationId xmlns:p14="http://schemas.microsoft.com/office/powerpoint/2010/main" val="362140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1" y="171380"/>
            <a:ext cx="6761091" cy="127007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配色技巧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0017E065-DF93-4005-ABA2-A6898E366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90797" y="1725001"/>
            <a:ext cx="8401911" cy="4746137"/>
          </a:xfrm>
        </p:spPr>
      </p:pic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AB3C48F2-889C-4C85-AA50-80AB82FC063F}"/>
              </a:ext>
            </a:extLst>
          </p:cNvPr>
          <p:cNvSpPr txBox="1">
            <a:spLocks/>
          </p:cNvSpPr>
          <p:nvPr/>
        </p:nvSpPr>
        <p:spPr>
          <a:xfrm>
            <a:off x="442556" y="720725"/>
            <a:ext cx="2705705" cy="5867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400" dirty="0"/>
              <a:t>※</a:t>
            </a:r>
            <a:r>
              <a:rPr lang="zh-TW" altLang="en-US" sz="5400" dirty="0"/>
              <a:t>補色</a:t>
            </a:r>
            <a:endParaRPr lang="en-US" altLang="zh-TW" sz="5400" dirty="0"/>
          </a:p>
          <a:p>
            <a:r>
              <a:rPr lang="zh-TW" altLang="en-US" sz="5400" dirty="0"/>
              <a:t>色環上相對</a:t>
            </a:r>
            <a:r>
              <a:rPr lang="en-US" altLang="zh-TW" sz="5400" dirty="0"/>
              <a:t>180</a:t>
            </a:r>
            <a:r>
              <a:rPr lang="zh-TW" altLang="en-US" sz="5400" dirty="0"/>
              <a:t>度的顏色，這種搭配會有強烈對比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138582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1" y="171380"/>
            <a:ext cx="6761091" cy="127007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配色技巧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AB3C48F2-889C-4C85-AA50-80AB82FC063F}"/>
              </a:ext>
            </a:extLst>
          </p:cNvPr>
          <p:cNvSpPr txBox="1">
            <a:spLocks/>
          </p:cNvSpPr>
          <p:nvPr/>
        </p:nvSpPr>
        <p:spPr>
          <a:xfrm>
            <a:off x="83772" y="462818"/>
            <a:ext cx="2910244" cy="5867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400" dirty="0"/>
              <a:t>※</a:t>
            </a:r>
            <a:r>
              <a:rPr lang="zh-TW" altLang="en-US" sz="5400" dirty="0"/>
              <a:t>相似色</a:t>
            </a:r>
            <a:endParaRPr lang="en-US" altLang="zh-TW" sz="5400" dirty="0"/>
          </a:p>
          <a:p>
            <a:r>
              <a:rPr lang="zh-TW" altLang="en-US" sz="3600" dirty="0"/>
              <a:t>相似色指的是色環上相鄰的三色，它們通常搭配起來都非常協調，創造出一種寧靜、舒適的設計感。</a:t>
            </a:r>
            <a:endParaRPr lang="en-US" altLang="zh-TW" sz="36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9CB4E0C-E99A-4AFB-A9F6-5798332EE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37126" y="1612820"/>
            <a:ext cx="9013278" cy="4717642"/>
          </a:xfrm>
        </p:spPr>
      </p:pic>
    </p:spTree>
    <p:extLst>
      <p:ext uri="{BB962C8B-B14F-4D97-AF65-F5344CB8AC3E}">
        <p14:creationId xmlns:p14="http://schemas.microsoft.com/office/powerpoint/2010/main" val="276421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1" y="171380"/>
            <a:ext cx="6761091" cy="127007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配色技巧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AB3C48F2-889C-4C85-AA50-80AB82FC063F}"/>
              </a:ext>
            </a:extLst>
          </p:cNvPr>
          <p:cNvSpPr txBox="1">
            <a:spLocks/>
          </p:cNvSpPr>
          <p:nvPr/>
        </p:nvSpPr>
        <p:spPr>
          <a:xfrm>
            <a:off x="83772" y="462818"/>
            <a:ext cx="2910244" cy="586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400" dirty="0"/>
              <a:t>※</a:t>
            </a:r>
            <a:r>
              <a:rPr lang="zh-TW" altLang="en-US" sz="5400" dirty="0"/>
              <a:t>三分色</a:t>
            </a:r>
            <a:endParaRPr lang="en-US" altLang="zh-TW" sz="5400" dirty="0"/>
          </a:p>
          <a:p>
            <a:r>
              <a:rPr lang="zh-TW" altLang="en-US" sz="4000" dirty="0"/>
              <a:t>色環上相隔</a:t>
            </a:r>
            <a:r>
              <a:rPr lang="en-US" altLang="zh-TW" sz="4000" dirty="0"/>
              <a:t>120</a:t>
            </a:r>
            <a:r>
              <a:rPr lang="zh-TW" altLang="en-US" sz="4000" dirty="0"/>
              <a:t>度的三色，這種顏色的搭配手法會使畫面非常豐富。</a:t>
            </a:r>
            <a:endParaRPr lang="en-US" altLang="zh-TW" sz="4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1A08837-95A1-48DC-8555-858F01A8B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72274" y="1757974"/>
            <a:ext cx="8735954" cy="4572488"/>
          </a:xfrm>
        </p:spPr>
      </p:pic>
    </p:spTree>
    <p:extLst>
      <p:ext uri="{BB962C8B-B14F-4D97-AF65-F5344CB8AC3E}">
        <p14:creationId xmlns:p14="http://schemas.microsoft.com/office/powerpoint/2010/main" val="225996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0" y="1598161"/>
            <a:ext cx="1242453" cy="127007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色相環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ABF4230-07C3-497B-8D47-A274BC45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3050" y="106383"/>
            <a:ext cx="6603196" cy="6603196"/>
          </a:xfr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79117D99-6413-4D06-9F2C-2884B57BD380}"/>
              </a:ext>
            </a:extLst>
          </p:cNvPr>
          <p:cNvSpPr txBox="1">
            <a:spLocks/>
          </p:cNvSpPr>
          <p:nvPr/>
        </p:nvSpPr>
        <p:spPr>
          <a:xfrm>
            <a:off x="6406662" y="4728223"/>
            <a:ext cx="4445977" cy="1270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chemeClr val="accent1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背起來</a:t>
            </a:r>
          </a:p>
        </p:txBody>
      </p:sp>
    </p:spTree>
    <p:extLst>
      <p:ext uri="{BB962C8B-B14F-4D97-AF65-F5344CB8AC3E}">
        <p14:creationId xmlns:p14="http://schemas.microsoft.com/office/powerpoint/2010/main" val="267393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81" y="379674"/>
            <a:ext cx="6471137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9600" b="1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83765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色彩可以區分為兩大類：</a:t>
            </a:r>
            <a:endParaRPr lang="zh-TW" altLang="en-US" sz="4400" dirty="0"/>
          </a:p>
          <a:p>
            <a:r>
              <a:rPr lang="zh-TW" altLang="en-US" sz="4400" b="1" dirty="0"/>
              <a:t>一是無彩色 ，為黑、白及各 種灰色等。</a:t>
            </a:r>
            <a:endParaRPr lang="zh-TW" altLang="en-US" sz="4400" dirty="0"/>
          </a:p>
          <a:p>
            <a:r>
              <a:rPr lang="zh-TW" altLang="en-US" sz="4400" b="1" dirty="0"/>
              <a:t>二是有彩色 ，為紅、橙、黃、綠、藍、 </a:t>
            </a:r>
            <a:endParaRPr lang="en-US" altLang="zh-TW" sz="4400" b="1" dirty="0"/>
          </a:p>
          <a:p>
            <a:r>
              <a:rPr lang="zh-TW" altLang="en-US" sz="4400" b="1" dirty="0"/>
              <a:t>    紫 等各種色彩。</a:t>
            </a:r>
            <a:endParaRPr lang="zh-TW" altLang="en-US" sz="4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09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81" y="379674"/>
            <a:ext cx="6471137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9600" b="1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1649743"/>
            <a:ext cx="11781692" cy="4997241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認識和運用色彩時，首先必須有系統地去了解色彩的 性質；不論任何色彩，皆具有三個基本的性質，一般 稱為 「色彩三要素」 （或稱 「色彩三屬性」 ），即是 ：</a:t>
            </a:r>
            <a:endParaRPr lang="en-US" altLang="zh-TW" sz="4000" b="1" dirty="0"/>
          </a:p>
          <a:p>
            <a:endParaRPr lang="zh-TW" altLang="en-US" sz="4000" dirty="0"/>
          </a:p>
          <a:p>
            <a:r>
              <a:rPr lang="en-US" altLang="zh-TW" sz="4000" b="1" dirty="0"/>
              <a:t>1. </a:t>
            </a:r>
            <a:r>
              <a:rPr lang="zh-TW" altLang="en-US" sz="4000" b="1" dirty="0"/>
              <a:t>色相 </a:t>
            </a:r>
            <a:r>
              <a:rPr lang="en-US" altLang="zh-TW" sz="4000" b="1" dirty="0"/>
              <a:t>(Hue) </a:t>
            </a:r>
            <a:r>
              <a:rPr lang="zh-TW" altLang="en-US" sz="4000" b="1" dirty="0"/>
              <a:t>。</a:t>
            </a:r>
            <a:endParaRPr lang="zh-TW" altLang="en-US" sz="4000" dirty="0"/>
          </a:p>
          <a:p>
            <a:r>
              <a:rPr lang="en-US" altLang="zh-TW" sz="4000" b="1" dirty="0"/>
              <a:t>2. </a:t>
            </a:r>
            <a:r>
              <a:rPr lang="zh-TW" altLang="en-US" sz="4000" b="1" dirty="0"/>
              <a:t>明度 </a:t>
            </a:r>
            <a:r>
              <a:rPr lang="en-US" altLang="zh-TW" sz="4000" b="1" dirty="0"/>
              <a:t>(Value) </a:t>
            </a:r>
            <a:r>
              <a:rPr lang="zh-TW" altLang="en-US" sz="4000" b="1" dirty="0"/>
              <a:t>。</a:t>
            </a:r>
            <a:endParaRPr lang="zh-TW" altLang="en-US" sz="4000" dirty="0"/>
          </a:p>
          <a:p>
            <a:r>
              <a:rPr lang="en-US" altLang="zh-TW" sz="4000" b="1" dirty="0"/>
              <a:t>3. </a:t>
            </a:r>
            <a:r>
              <a:rPr lang="zh-TW" altLang="en-US" sz="4000" b="1" dirty="0"/>
              <a:t>彩度 </a:t>
            </a:r>
            <a:r>
              <a:rPr lang="en-US" altLang="zh-TW" sz="4000" b="1" dirty="0"/>
              <a:t>(Chroma) </a:t>
            </a:r>
            <a:r>
              <a:rPr lang="zh-TW" altLang="en-US" sz="4000" b="1" dirty="0"/>
              <a:t>。</a:t>
            </a:r>
            <a:endParaRPr lang="zh-TW" altLang="en-US" sz="40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46225F-C908-47FB-9AF2-3459C2E5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349" y="3275781"/>
            <a:ext cx="3522449" cy="33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3" y="145212"/>
            <a:ext cx="4256942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6000" b="1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777701"/>
            <a:ext cx="11781692" cy="2805025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一、 色相（ </a:t>
            </a:r>
            <a:r>
              <a:rPr lang="en-US" altLang="zh-TW" sz="3200" b="1" dirty="0"/>
              <a:t>Hue </a:t>
            </a:r>
            <a:r>
              <a:rPr lang="zh-TW" altLang="en-US" sz="3200" b="1" dirty="0"/>
              <a:t>，簡寫為 </a:t>
            </a:r>
            <a:r>
              <a:rPr lang="en-US" altLang="zh-TW" sz="3200" b="1" dirty="0"/>
              <a:t>H </a:t>
            </a:r>
            <a:r>
              <a:rPr lang="zh-TW" altLang="en-US" sz="3200" b="1" dirty="0"/>
              <a:t>）</a:t>
            </a:r>
            <a:endParaRPr lang="zh-TW" altLang="en-US" sz="3200" dirty="0"/>
          </a:p>
          <a:p>
            <a:r>
              <a:rPr lang="en-US" altLang="zh-TW" sz="3200" dirty="0"/>
              <a:t>• </a:t>
            </a:r>
            <a:r>
              <a:rPr lang="zh-TW" altLang="en-US" sz="3200" b="1" dirty="0"/>
              <a:t>色相是用來區分色彩的名稱，即是依不同波長色彩的 相貌所稱呼的「名字」，如紅、橙、黃、綠、藍、紫 等。當我們描述色彩時，最常用「色相」來溝通，產 生共識。</a:t>
            </a:r>
            <a:endParaRPr lang="zh-TW" altLang="en-US" sz="3200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5CF3AA-F213-4B86-9B2E-794A465F5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38" y="2731477"/>
            <a:ext cx="8382000" cy="39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3" y="145212"/>
            <a:ext cx="4256942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6000" b="1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328246"/>
            <a:ext cx="4373509" cy="6384542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二、明度（ </a:t>
            </a:r>
            <a:r>
              <a:rPr lang="en-US" altLang="zh-TW" sz="3600" b="1" dirty="0"/>
              <a:t>Value </a:t>
            </a:r>
            <a:r>
              <a:rPr lang="zh-TW" altLang="en-US" sz="3600" b="1" dirty="0"/>
              <a:t>，簡寫為 </a:t>
            </a:r>
            <a:r>
              <a:rPr lang="en-US" altLang="zh-TW" sz="3600" b="1" dirty="0"/>
              <a:t>V </a:t>
            </a:r>
            <a:r>
              <a:rPr lang="zh-TW" altLang="en-US" sz="3600" b="1" dirty="0"/>
              <a:t>）</a:t>
            </a:r>
            <a:endParaRPr lang="zh-TW" altLang="en-US" sz="3600" dirty="0"/>
          </a:p>
          <a:p>
            <a:r>
              <a:rPr lang="zh-TW" altLang="en-US" sz="3600" b="1" dirty="0"/>
              <a:t>不同的色彩，有不同的明暗；色彩的「明度」即是色彩明暗的程度，如純黃色比純綠色來得明亮；純黃色是明度高的 色彩，而純綠色的明度略低。</a:t>
            </a:r>
            <a:endParaRPr lang="zh-TW" altLang="en-US" sz="36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CB9548-A8DF-493D-9D24-28F3A858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787" y="1415282"/>
            <a:ext cx="3733299" cy="529750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A786A6E-ED77-4258-8650-4848354C4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04" y="1421144"/>
            <a:ext cx="3559211" cy="5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15" y="7744"/>
            <a:ext cx="4256942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6000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1277815"/>
            <a:ext cx="11465169" cy="361070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/>
              <a:t>在辨視色彩的明度差時，可以下列三種方式來辨視、比較色彩間的明度差：</a:t>
            </a:r>
            <a:endParaRPr lang="zh-TW" altLang="en-US" sz="3600" dirty="0"/>
          </a:p>
          <a:p>
            <a:r>
              <a:rPr lang="en-US" altLang="zh-TW" sz="3600" dirty="0"/>
              <a:t>1. </a:t>
            </a:r>
            <a:r>
              <a:rPr lang="zh-TW" altLang="en-US" sz="3600" b="1" dirty="0"/>
              <a:t>將眼睛微瞇來辨視比較容易。</a:t>
            </a:r>
            <a:endParaRPr lang="zh-TW" altLang="en-US" sz="3600" dirty="0"/>
          </a:p>
          <a:p>
            <a:r>
              <a:rPr lang="en-US" altLang="zh-TW" sz="3600" dirty="0"/>
              <a:t>2. </a:t>
            </a:r>
            <a:r>
              <a:rPr lang="zh-TW" altLang="en-US" sz="3600" b="1" dirty="0"/>
              <a:t>用黑白攝影、黑白影印。</a:t>
            </a:r>
            <a:endParaRPr lang="zh-TW" altLang="en-US" sz="3600" dirty="0"/>
          </a:p>
          <a:p>
            <a:r>
              <a:rPr lang="en-US" altLang="zh-TW" sz="3600" dirty="0"/>
              <a:t>3. </a:t>
            </a:r>
            <a:r>
              <a:rPr lang="zh-TW" altLang="en-US" sz="3600" b="1" dirty="0"/>
              <a:t>影像處理中改變色調的方式。</a:t>
            </a:r>
            <a:endParaRPr lang="zh-TW" altLang="en-US" sz="3600" dirty="0"/>
          </a:p>
          <a:p>
            <a:r>
              <a:rPr lang="zh-TW" altLang="en-US" sz="3600" b="1" dirty="0"/>
              <a:t>可以在同一色相色彩，以 加入白色來提高明度 ； 加入黑色來降低明度 的方式，產生一系列的色彩變化，如淺紅、淡 紅、亮紅、深紅、暗紅即是紅色不同的明度變化。</a:t>
            </a:r>
            <a:endParaRPr lang="zh-TW" altLang="en-US" sz="36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6E75F6-02C0-4E7C-8134-B0708DC7F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" y="4771293"/>
            <a:ext cx="1123070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34993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C1E978-8965-46EB-AC4F-AF265575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每種藝術創作脫離不了色彩的使用，你懂</a:t>
            </a:r>
            <a:r>
              <a:rPr lang="en-US" altLang="zh-TW" sz="4800" dirty="0"/>
              <a:t>~~~</a:t>
            </a:r>
          </a:p>
          <a:p>
            <a:r>
              <a:rPr lang="zh-TW" altLang="en-US" sz="4800" dirty="0"/>
              <a:t>甚麼是色彩 </a:t>
            </a:r>
            <a:r>
              <a:rPr lang="en-US" altLang="zh-TW" sz="4800" dirty="0"/>
              <a:t>?</a:t>
            </a:r>
          </a:p>
          <a:p>
            <a:endParaRPr lang="en-US" altLang="zh-TW" sz="4800" dirty="0"/>
          </a:p>
          <a:p>
            <a:r>
              <a:rPr lang="zh-TW" altLang="en-US" sz="4800" dirty="0"/>
              <a:t>會使用色彩 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862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15" y="7744"/>
            <a:ext cx="4256942" cy="127007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6000" dirty="0">
                <a:solidFill>
                  <a:srgbClr val="CC66FF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色彩三要素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1B70F-0797-4136-8693-13DC3C14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539261"/>
            <a:ext cx="11465169" cy="5434973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三、彩度（ </a:t>
            </a:r>
            <a:r>
              <a:rPr lang="en-US" altLang="zh-TW" sz="3200" b="1" dirty="0"/>
              <a:t>Chroma </a:t>
            </a:r>
            <a:r>
              <a:rPr lang="zh-TW" altLang="en-US" sz="3200" b="1" dirty="0"/>
              <a:t>，簡寫為 </a:t>
            </a:r>
            <a:r>
              <a:rPr lang="en-US" altLang="zh-TW" sz="3200" b="1" dirty="0"/>
              <a:t>C </a:t>
            </a:r>
            <a:r>
              <a:rPr lang="zh-TW" altLang="en-US" sz="3200" b="1" dirty="0"/>
              <a:t>）</a:t>
            </a:r>
            <a:endParaRPr lang="zh-TW" altLang="en-US" sz="3200" dirty="0"/>
          </a:p>
          <a:p>
            <a:r>
              <a:rPr lang="en-US" altLang="zh-TW" sz="3200" dirty="0"/>
              <a:t>• </a:t>
            </a:r>
            <a:r>
              <a:rPr lang="zh-TW" altLang="en-US" sz="3200" b="1" dirty="0"/>
              <a:t>彩度是指色彩的純粹度或飽和度，亦可說是區分色彩鮮濁的程度。</a:t>
            </a:r>
            <a:endParaRPr lang="zh-TW" altLang="en-US" sz="3200" dirty="0"/>
          </a:p>
          <a:p>
            <a:r>
              <a:rPr lang="en-US" altLang="zh-TW" sz="3200" dirty="0"/>
              <a:t>• </a:t>
            </a:r>
            <a:r>
              <a:rPr lang="zh-TW" altLang="en-US" sz="3200" b="1" dirty="0"/>
              <a:t>彩度的高低，是以 色彩中某種純色的比例 來分辨比較 ，所以某一色彩加入其他色彩時，彩度就會降低。</a:t>
            </a:r>
            <a:endParaRPr lang="zh-TW" altLang="en-US" sz="3200" dirty="0"/>
          </a:p>
          <a:p>
            <a:r>
              <a:rPr lang="en-US" altLang="zh-TW" sz="3200" dirty="0"/>
              <a:t>• </a:t>
            </a:r>
            <a:r>
              <a:rPr lang="zh-TW" altLang="en-US" sz="3200" b="1" dirty="0"/>
              <a:t>要比較不同色彩間的彩度時，必須以指定某純色當依 據才能比較。</a:t>
            </a:r>
            <a:endParaRPr lang="zh-TW" altLang="en-US" sz="3200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2DBC76-1AEE-4AF3-9388-0BCB88482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85" y="3681045"/>
            <a:ext cx="9555771" cy="29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圖片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圖片 6" descr="留下鉛筆繪圖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zh-TW" altLang="en-US" sz="8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1540807D-D4E8-4699-861F-C42A5978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842935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theirnho@gmail.com</a:t>
            </a:r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三</a:t>
            </a:r>
            <a:r>
              <a:rPr lang="zh-TW" altLang="en-US" sz="9600" b="1" dirty="0">
                <a:solidFill>
                  <a:srgbClr val="FF00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原</a:t>
            </a:r>
            <a:r>
              <a:rPr lang="zh-TW" altLang="en-US" sz="9600" b="1" dirty="0">
                <a:solidFill>
                  <a:srgbClr val="00B0F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C1E978-8965-46EB-AC4F-AF265575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甚麼是三原色</a:t>
            </a:r>
            <a:r>
              <a:rPr lang="en-US" altLang="zh-TW" sz="4800" dirty="0"/>
              <a:t>?</a:t>
            </a:r>
          </a:p>
          <a:p>
            <a:r>
              <a:rPr lang="zh-TW" altLang="en-US" sz="4800" dirty="0"/>
              <a:t>為什麼叫這三個顏色是三原色</a:t>
            </a:r>
            <a:r>
              <a:rPr lang="en-US" altLang="zh-TW" sz="4800" dirty="0"/>
              <a:t>?</a:t>
            </a:r>
          </a:p>
          <a:p>
            <a:endParaRPr lang="en-US" altLang="zh-TW" sz="4800" dirty="0"/>
          </a:p>
          <a:p>
            <a:r>
              <a:rPr lang="zh-TW" altLang="en-US" sz="4800" dirty="0"/>
              <a:t>色光三原色</a:t>
            </a:r>
            <a:r>
              <a:rPr lang="en-US" altLang="zh-TW" sz="4800" dirty="0"/>
              <a:t>?</a:t>
            </a:r>
          </a:p>
          <a:p>
            <a:r>
              <a:rPr lang="zh-TW" altLang="en-US" sz="4800" dirty="0"/>
              <a:t>色料三原色</a:t>
            </a:r>
            <a:r>
              <a:rPr lang="en-US" altLang="zh-TW" sz="4800" dirty="0"/>
              <a:t>?</a:t>
            </a:r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1887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三</a:t>
            </a:r>
            <a:r>
              <a:rPr lang="zh-TW" altLang="en-US" sz="9600" b="1" dirty="0">
                <a:solidFill>
                  <a:srgbClr val="FF00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原</a:t>
            </a:r>
            <a:r>
              <a:rPr lang="zh-TW" altLang="en-US" sz="9600" b="1" dirty="0">
                <a:solidFill>
                  <a:srgbClr val="00B0F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C1E978-8965-46EB-AC4F-AF265575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800" dirty="0"/>
              <a:t>紅黃藍</a:t>
            </a:r>
            <a:endParaRPr lang="en-US" altLang="zh-TW" sz="4800" dirty="0"/>
          </a:p>
          <a:p>
            <a:r>
              <a:rPr lang="zh-TW" altLang="en-US" sz="4800" dirty="0"/>
              <a:t>由於他們無法再被分解，也不能由其他色混和出來</a:t>
            </a:r>
            <a:endParaRPr lang="en-US" altLang="zh-TW" sz="4800" dirty="0"/>
          </a:p>
          <a:p>
            <a:endParaRPr lang="en-US" altLang="zh-TW" sz="4800" dirty="0"/>
          </a:p>
          <a:p>
            <a:r>
              <a:rPr lang="zh-TW" altLang="en-US" sz="4800" dirty="0"/>
              <a:t>色光三原色</a:t>
            </a:r>
            <a:r>
              <a:rPr lang="en-US" altLang="zh-TW" sz="4800" dirty="0"/>
              <a:t>?</a:t>
            </a:r>
            <a:r>
              <a:rPr lang="zh-TW" altLang="en-US" sz="4800" dirty="0"/>
              <a:t>    紅、黃、綠</a:t>
            </a:r>
            <a:endParaRPr lang="en-US" altLang="zh-TW" sz="4800" dirty="0"/>
          </a:p>
          <a:p>
            <a:r>
              <a:rPr lang="zh-TW" altLang="en-US" sz="4800" dirty="0"/>
              <a:t>色料三原色</a:t>
            </a:r>
            <a:r>
              <a:rPr lang="en-US" altLang="zh-TW" sz="4800" dirty="0"/>
              <a:t>?</a:t>
            </a:r>
            <a:r>
              <a:rPr lang="zh-TW" altLang="en-US" sz="4800" dirty="0"/>
              <a:t>    洋紅、青、黃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768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三</a:t>
            </a:r>
            <a:r>
              <a:rPr lang="zh-TW" altLang="en-US" sz="9600" b="1" dirty="0">
                <a:solidFill>
                  <a:srgbClr val="FF00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原</a:t>
            </a:r>
            <a:r>
              <a:rPr lang="zh-TW" altLang="en-US" sz="9600" b="1" dirty="0">
                <a:solidFill>
                  <a:srgbClr val="00B0F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0743852-E68B-4D10-A811-AA2E659C5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7219" y="1909520"/>
            <a:ext cx="10317562" cy="4608511"/>
          </a:xfrm>
        </p:spPr>
      </p:pic>
    </p:spTree>
    <p:extLst>
      <p:ext uri="{BB962C8B-B14F-4D97-AF65-F5344CB8AC3E}">
        <p14:creationId xmlns:p14="http://schemas.microsoft.com/office/powerpoint/2010/main" val="176484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色相環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8F7565-67CA-4C2A-99F2-7C2E99114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色環</a:t>
            </a:r>
            <a:r>
              <a:rPr lang="en-US" altLang="zh-TW" sz="4400" dirty="0"/>
              <a:t>(</a:t>
            </a:r>
            <a:r>
              <a:rPr lang="zh-TW" altLang="en-US" sz="4400" dirty="0"/>
              <a:t>又稱色輪</a:t>
            </a:r>
            <a:r>
              <a:rPr lang="en-US" altLang="zh-TW" sz="4400" dirty="0"/>
              <a:t>)</a:t>
            </a:r>
            <a:r>
              <a:rPr lang="zh-TW" altLang="en-US" sz="4400" dirty="0"/>
              <a:t>是在</a:t>
            </a:r>
            <a:r>
              <a:rPr lang="en-US" altLang="zh-TW" sz="4400" dirty="0"/>
              <a:t>1666</a:t>
            </a:r>
            <a:r>
              <a:rPr lang="zh-TW" altLang="en-US" sz="4400" dirty="0"/>
              <a:t>年所發展出來的色彩理論，而這</a:t>
            </a:r>
            <a:r>
              <a:rPr lang="en-US" altLang="zh-TW" sz="4400" dirty="0"/>
              <a:t>12</a:t>
            </a:r>
            <a:r>
              <a:rPr lang="zh-TW" altLang="en-US" sz="4400" dirty="0"/>
              <a:t>個基礎顏色也被稱作</a:t>
            </a:r>
            <a:r>
              <a:rPr lang="zh-TW" altLang="en-US" sz="4400" dirty="0">
                <a:solidFill>
                  <a:srgbClr val="FFFF00"/>
                </a:solidFill>
              </a:rPr>
              <a:t>色相。</a:t>
            </a:r>
            <a:endParaRPr lang="en-US" altLang="zh-TW" sz="4400" dirty="0">
              <a:solidFill>
                <a:srgbClr val="FFFF00"/>
              </a:solidFill>
            </a:endParaRPr>
          </a:p>
          <a:p>
            <a:endParaRPr lang="en-US" altLang="zh-TW" sz="4400" dirty="0">
              <a:solidFill>
                <a:srgbClr val="FFFF00"/>
              </a:solidFill>
            </a:endParaRPr>
          </a:p>
          <a:p>
            <a:r>
              <a:rPr lang="zh-TW" altLang="en-US" sz="4400" dirty="0">
                <a:solidFill>
                  <a:srgbClr val="FFFF00"/>
                </a:solidFill>
              </a:rPr>
              <a:t>問題 </a:t>
            </a:r>
            <a:r>
              <a:rPr lang="en-US" altLang="zh-TW" sz="4400" dirty="0">
                <a:solidFill>
                  <a:srgbClr val="FFFF00"/>
                </a:solidFill>
              </a:rPr>
              <a:t>: 12</a:t>
            </a:r>
            <a:r>
              <a:rPr lang="zh-TW" altLang="en-US" sz="4400" dirty="0">
                <a:solidFill>
                  <a:srgbClr val="FFFF00"/>
                </a:solidFill>
              </a:rPr>
              <a:t>色是哪</a:t>
            </a:r>
            <a:r>
              <a:rPr lang="en-US" altLang="zh-TW" sz="4400" dirty="0">
                <a:solidFill>
                  <a:srgbClr val="FFFF00"/>
                </a:solidFill>
              </a:rPr>
              <a:t>12</a:t>
            </a:r>
            <a:r>
              <a:rPr lang="zh-TW" altLang="en-US" sz="4400" dirty="0">
                <a:solidFill>
                  <a:srgbClr val="FFFF00"/>
                </a:solidFill>
              </a:rPr>
              <a:t>色</a:t>
            </a:r>
            <a:r>
              <a:rPr lang="en-US" altLang="zh-TW" sz="4400" dirty="0">
                <a:solidFill>
                  <a:srgbClr val="FFFF00"/>
                </a:solidFill>
              </a:rPr>
              <a:t>?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色相環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8F7565-67CA-4C2A-99F2-7C2E9911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520"/>
            <a:ext cx="10820400" cy="4309165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講解色環前要先知道 </a:t>
            </a:r>
            <a:r>
              <a:rPr lang="en-US" altLang="zh-TW" sz="6000" dirty="0"/>
              <a:t>:</a:t>
            </a:r>
          </a:p>
          <a:p>
            <a:r>
              <a:rPr lang="en-US" altLang="zh-TW" sz="6000" dirty="0"/>
              <a:t>※</a:t>
            </a:r>
            <a:r>
              <a:rPr lang="zh-TW" altLang="en-US" sz="6000" dirty="0"/>
              <a:t>三原色</a:t>
            </a:r>
            <a:endParaRPr lang="en-US" altLang="zh-TW" sz="6000" dirty="0"/>
          </a:p>
          <a:p>
            <a:r>
              <a:rPr lang="en-US" altLang="zh-TW" sz="6000" dirty="0"/>
              <a:t>※</a:t>
            </a:r>
            <a:r>
              <a:rPr lang="zh-TW" altLang="en-US" sz="6000" dirty="0"/>
              <a:t>三間色</a:t>
            </a:r>
            <a:endParaRPr lang="en-US" altLang="zh-TW" sz="6000" dirty="0"/>
          </a:p>
          <a:p>
            <a:r>
              <a:rPr lang="en-US" altLang="zh-TW" sz="6000" dirty="0"/>
              <a:t>※</a:t>
            </a:r>
            <a:r>
              <a:rPr lang="zh-TW" altLang="en-US" sz="6000" dirty="0"/>
              <a:t>複色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色相環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59AECD5-5F82-4136-9D37-7CAD5E948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76135" y="1761108"/>
            <a:ext cx="9449772" cy="4946107"/>
          </a:xfrm>
        </p:spPr>
      </p:pic>
    </p:spTree>
    <p:extLst>
      <p:ext uri="{BB962C8B-B14F-4D97-AF65-F5344CB8AC3E}">
        <p14:creationId xmlns:p14="http://schemas.microsoft.com/office/powerpoint/2010/main" val="369751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 descr="抽象飛機雲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31" y="468080"/>
            <a:ext cx="5290038" cy="1293028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b="1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色相環</a:t>
            </a:r>
            <a:endParaRPr lang="zh-TW" altLang="en-US" sz="9600" b="1" dirty="0">
              <a:solidFill>
                <a:srgbClr val="00B0F0"/>
              </a:soli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8F7565-67CA-4C2A-99F2-7C2E9911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520"/>
            <a:ext cx="10820400" cy="4309165"/>
          </a:xfrm>
        </p:spPr>
        <p:txBody>
          <a:bodyPr>
            <a:normAutofit/>
          </a:bodyPr>
          <a:lstStyle/>
          <a:p>
            <a:r>
              <a:rPr lang="en-US" altLang="zh-TW" sz="5400" dirty="0"/>
              <a:t>※</a:t>
            </a:r>
            <a:r>
              <a:rPr lang="zh-TW" altLang="en-US" sz="5400" dirty="0"/>
              <a:t>三原色 </a:t>
            </a:r>
            <a:r>
              <a:rPr lang="en-US" altLang="zh-TW" sz="5400" dirty="0"/>
              <a:t>:</a:t>
            </a:r>
            <a:r>
              <a:rPr lang="zh-TW" altLang="en-US" sz="5400" dirty="0"/>
              <a:t> 紅黃藍</a:t>
            </a:r>
            <a:endParaRPr lang="en-US" altLang="zh-TW" sz="5400" dirty="0"/>
          </a:p>
          <a:p>
            <a:r>
              <a:rPr lang="en-US" altLang="zh-TW" sz="5400" dirty="0"/>
              <a:t>※</a:t>
            </a:r>
            <a:r>
              <a:rPr lang="zh-TW" altLang="en-US" sz="5400" dirty="0"/>
              <a:t>三間色 </a:t>
            </a:r>
            <a:r>
              <a:rPr lang="en-US" altLang="zh-TW" sz="5400" dirty="0"/>
              <a:t>:</a:t>
            </a:r>
            <a:r>
              <a:rPr lang="zh-TW" altLang="en-US" sz="5400" dirty="0"/>
              <a:t> 三原色兩兩混和的顏色</a:t>
            </a:r>
            <a:endParaRPr lang="en-US" altLang="zh-TW" sz="5400" dirty="0"/>
          </a:p>
          <a:p>
            <a:r>
              <a:rPr lang="en-US" altLang="zh-TW" sz="5400" dirty="0"/>
              <a:t>※</a:t>
            </a:r>
            <a:r>
              <a:rPr lang="zh-TW" altLang="en-US" sz="5400" dirty="0"/>
              <a:t>複色 </a:t>
            </a:r>
            <a:r>
              <a:rPr lang="en-US" altLang="zh-TW" sz="5400" dirty="0"/>
              <a:t>:</a:t>
            </a:r>
            <a:r>
              <a:rPr lang="zh-TW" altLang="en-US" sz="5400" dirty="0"/>
              <a:t> 三原色加三間色組合而成    </a:t>
            </a:r>
            <a:endParaRPr lang="en-US" altLang="zh-TW" sz="5400" dirty="0"/>
          </a:p>
          <a:p>
            <a:r>
              <a:rPr lang="zh-TW" altLang="en-US" sz="5400" dirty="0"/>
              <a:t>              的顏色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19257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軌跡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11068-54FB-4183-BE8D-9A5F0DE062B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藝術霧狀尾跡設計 </Template>
  <TotalTime>0</TotalTime>
  <Words>806</Words>
  <Application>Microsoft Office PowerPoint</Application>
  <PresentationFormat>寬螢幕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Microsoft JhengHei UI</vt:lpstr>
      <vt:lpstr>華康平劇體W7</vt:lpstr>
      <vt:lpstr>Arial</vt:lpstr>
      <vt:lpstr>飛機雲軌跡</vt:lpstr>
      <vt:lpstr>馬賽克</vt:lpstr>
      <vt:lpstr>色彩</vt:lpstr>
      <vt:lpstr>三原色</vt:lpstr>
      <vt:lpstr>三原色</vt:lpstr>
      <vt:lpstr>三原色</vt:lpstr>
      <vt:lpstr>色相環</vt:lpstr>
      <vt:lpstr>色相環</vt:lpstr>
      <vt:lpstr>色相環</vt:lpstr>
      <vt:lpstr>色相環</vt:lpstr>
      <vt:lpstr>配色技巧</vt:lpstr>
      <vt:lpstr>配色技巧</vt:lpstr>
      <vt:lpstr>配色技巧</vt:lpstr>
      <vt:lpstr>配色技巧</vt:lpstr>
      <vt:lpstr>色相環</vt:lpstr>
      <vt:lpstr>色彩三要素</vt:lpstr>
      <vt:lpstr>色彩三要素</vt:lpstr>
      <vt:lpstr>色彩三要素</vt:lpstr>
      <vt:lpstr>色彩三要素</vt:lpstr>
      <vt:lpstr>色彩三要素</vt:lpstr>
      <vt:lpstr>色彩三要素</vt:lpstr>
      <vt:lpstr>感謝您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2021-05-31T14:47:58Z</dcterms:created>
  <dcterms:modified xsi:type="dcterms:W3CDTF">2021-06-01T01:18:24Z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