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72" r:id="rId4"/>
  </p:sldMasterIdLst>
  <p:notesMasterIdLst>
    <p:notesMasterId r:id="rId22"/>
  </p:notesMasterIdLst>
  <p:handoutMasterIdLst>
    <p:handoutMasterId r:id="rId23"/>
  </p:handoutMasterIdLst>
  <p:sldIdLst>
    <p:sldId id="256" r:id="rId5"/>
    <p:sldId id="261" r:id="rId6"/>
    <p:sldId id="263" r:id="rId7"/>
    <p:sldId id="262" r:id="rId8"/>
    <p:sldId id="265" r:id="rId9"/>
    <p:sldId id="264" r:id="rId10"/>
    <p:sldId id="258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7" r:id="rId19"/>
    <p:sldId id="278" r:id="rId20"/>
    <p:sldId id="272" r:id="rId21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89" autoAdjust="0"/>
    <p:restoredTop sz="94648" autoAdjust="0"/>
  </p:normalViewPr>
  <p:slideViewPr>
    <p:cSldViewPr snapToGrid="0">
      <p:cViewPr varScale="1">
        <p:scale>
          <a:sx n="57" d="100"/>
          <a:sy n="57" d="100"/>
        </p:scale>
        <p:origin x="8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EC77988-17A1-4120-9BD8-C8DEC53BFE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BF025DD-4559-4BA2-9F55-57060EDB2A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88DE7-FF98-448A-B63A-41A6E618239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2021/5/31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9D92B17-BBF0-4DD7-AEB5-75E7E5BE6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9E12DF-5E8B-4473-B863-881F199622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0DAC-94BB-44A5-A736-EB9D5AA26665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1604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F2C2513D-FA62-4FF8-BB83-D07C45FB781B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4D6D4930-F054-4D7B-A036-908D2CDCE6E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0249741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0634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590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523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64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20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52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655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277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4930-F054-4D7B-A036-908D2CDCE6EB}" type="slidenum">
              <a:rPr lang="en-US" altLang="zh-TW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826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21E76F3-7ADF-4AB8-88DD-C6D0000807CC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55EA6C-FA98-442B-8EA4-46E7CEC3CCC7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83AAE8-CD4C-40D7-941B-3F9FC845B966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4C5A14-6772-413D-B047-1021B3CB4265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0193BAB-3AD5-4093-84A8-BD07B1DB6CDD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AF4202-3513-4326-9BCC-D34FF71B152B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5D52C6-AF17-4B69-8797-062D8D7A3469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1A1B74-4430-499E-A5F0-00A65FE7C354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1B5C06-32E6-4A9C-85CF-F9D02662073F}" type="datetime1">
              <a:rPr lang="zh-TW" altLang="en-US" smtClean="0"/>
              <a:t>2021/5/31</a:t>
            </a:fld>
            <a:endParaRPr 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D392D3B-C4C6-4891-B937-9A5C5955E832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9CE210-0C0C-401E-A651-1EF798EB4B9B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fld id="{FD08433E-55C0-4752-8774-97316AF38C88}" type="datetime1">
              <a:rPr lang="zh-TW" altLang="en-US" noProof="0" smtClean="0"/>
              <a:t>2021/5/31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9" name="矩形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j-ea"/>
          <a:ea typeface="+mj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j-ea"/>
          <a:ea typeface="+mj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j-ea"/>
          <a:ea typeface="+mj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j-ea"/>
          <a:ea typeface="+mj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j-ea"/>
          <a:ea typeface="+mj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6%95%99%E5%A0%82" TargetMode="External"/><Relationship Id="rId3" Type="http://schemas.openxmlformats.org/officeDocument/2006/relationships/hyperlink" Target="https://zh.wikipedia.org/wiki/%E5%B8%8C%E8%85%8A%E8%AF%AD" TargetMode="External"/><Relationship Id="rId7" Type="http://schemas.openxmlformats.org/officeDocument/2006/relationships/hyperlink" Target="https://zh.wikipedia.org/wiki/%E7%8E%BB%E7%92%8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zh.wikipedia.org/wiki/%E8%89%BA%E6%9C%AF" TargetMode="External"/><Relationship Id="rId5" Type="http://schemas.openxmlformats.org/officeDocument/2006/relationships/hyperlink" Target="https://zh.wikipedia.org/wiki/%E8%AF%97%E6%AD%8C%E8%89%BA%E6%9C%AF" TargetMode="External"/><Relationship Id="rId4" Type="http://schemas.openxmlformats.org/officeDocument/2006/relationships/hyperlink" Target="https://zh.wikipedia.org/wiki/%E7%A7%91%E5%AD%B8" TargetMode="External"/><Relationship Id="rId9" Type="http://schemas.openxmlformats.org/officeDocument/2006/relationships/hyperlink" Target="https://zh.wikipedia.org/wiki/%E8%8A%B1%E7%AA%97%E7%8E%BB%E7%92%8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+mj-ea"/>
              <a:ea typeface="+mj-ea"/>
            </a:endParaRPr>
          </a:p>
        </p:txBody>
      </p:sp>
      <p:pic>
        <p:nvPicPr>
          <p:cNvPr id="7" name="圖片 6" descr="數位連線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532" y="3361253"/>
            <a:ext cx="10993547" cy="2486977"/>
          </a:xfrm>
        </p:spPr>
        <p:txBody>
          <a:bodyPr rtlCol="0">
            <a:noAutofit/>
          </a:bodyPr>
          <a:lstStyle/>
          <a:p>
            <a:r>
              <a:rPr lang="zh-TW" altLang="en-US" sz="8800" dirty="0">
                <a:solidFill>
                  <a:schemeClr val="bg1"/>
                </a:solidFill>
                <a:latin typeface="華康龍門石碑(P)" panose="03000900000000000000" pitchFamily="66" charset="-120"/>
                <a:ea typeface="華康龍門石碑(P)" panose="03000900000000000000" pitchFamily="66" charset="-120"/>
              </a:rPr>
              <a:t>鑲嵌藝術</a:t>
            </a:r>
            <a:r>
              <a:rPr lang="en-US" altLang="zh-TW" sz="8800" dirty="0">
                <a:solidFill>
                  <a:schemeClr val="bg1"/>
                </a:solidFill>
                <a:latin typeface="華康龍門石碑(P)" panose="03000900000000000000" pitchFamily="66" charset="-120"/>
                <a:ea typeface="華康龍門石碑(P)" panose="03000900000000000000" pitchFamily="66" charset="-120"/>
              </a:rPr>
              <a:t>(Mosaic)</a:t>
            </a:r>
            <a:endParaRPr lang="zh-TW" altLang="en-US" sz="8800" dirty="0">
              <a:solidFill>
                <a:schemeClr val="bg1"/>
              </a:solidFill>
              <a:latin typeface="華康龍門石碑(P)" panose="03000900000000000000" pitchFamily="66" charset="-120"/>
              <a:ea typeface="華康龍門石碑(P)" panose="03000900000000000000" pitchFamily="66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rtl="0"/>
            <a:endParaRPr lang="zh-TW" altLang="en-US">
              <a:solidFill>
                <a:srgbClr val="7CEBFF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7A53E7-8BF0-4615-B216-66F460608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117" y="694636"/>
            <a:ext cx="5591700" cy="3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589237-BB0C-45F3-98C2-C3CB537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台灣的馬賽克藝術家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顏水龍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851C576-32C9-44CB-B49A-ED40502B1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6339" y="2269248"/>
            <a:ext cx="4560378" cy="3471985"/>
          </a:xfr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A184D658-8A00-4A2E-BFD8-AEE8FC131D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2808" y="1894494"/>
            <a:ext cx="6877372" cy="4686188"/>
          </a:xfrm>
        </p:spPr>
      </p:pic>
    </p:spTree>
    <p:extLst>
      <p:ext uri="{BB962C8B-B14F-4D97-AF65-F5344CB8AC3E}">
        <p14:creationId xmlns:p14="http://schemas.microsoft.com/office/powerpoint/2010/main" val="99580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589237-BB0C-45F3-98C2-C3CB537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台灣的馬賽克藝術家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顏水龍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23289482-ECD1-448B-A748-A4E986A25A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6103" y="2026253"/>
            <a:ext cx="3810927" cy="4620750"/>
          </a:xfr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BD4A54A5-01A9-4643-B708-CA9FDD06A1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90030" y="2047381"/>
            <a:ext cx="6220779" cy="4578494"/>
          </a:xfrm>
        </p:spPr>
      </p:pic>
    </p:spTree>
    <p:extLst>
      <p:ext uri="{BB962C8B-B14F-4D97-AF65-F5344CB8AC3E}">
        <p14:creationId xmlns:p14="http://schemas.microsoft.com/office/powerpoint/2010/main" val="3498319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589237-BB0C-45F3-98C2-C3CB537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台灣的馬賽克藝術家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戴威利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C11126B6-9D57-45BD-BE01-00E16FEEEC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9918" y="2062371"/>
            <a:ext cx="5436208" cy="4010491"/>
          </a:xfrm>
        </p:spPr>
      </p:pic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3DEE71F8-997C-47D7-B3AC-D3C61C887B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5999" y="2062371"/>
            <a:ext cx="5584702" cy="4188527"/>
          </a:xfrm>
        </p:spPr>
      </p:pic>
    </p:spTree>
    <p:extLst>
      <p:ext uri="{BB962C8B-B14F-4D97-AF65-F5344CB8AC3E}">
        <p14:creationId xmlns:p14="http://schemas.microsoft.com/office/powerpoint/2010/main" val="236318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589237-BB0C-45F3-98C2-C3CB537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台灣的馬賽克藝術家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陳景容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5910C09D-E8CD-4CF2-B516-C32BF3F038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44415" y="2062371"/>
            <a:ext cx="6094961" cy="4428370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2FCF80E3-E089-4D20-8506-51FABE338D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1944" y="2062371"/>
            <a:ext cx="4934593" cy="4678837"/>
          </a:xfrm>
        </p:spPr>
      </p:pic>
    </p:spTree>
    <p:extLst>
      <p:ext uri="{BB962C8B-B14F-4D97-AF65-F5344CB8AC3E}">
        <p14:creationId xmlns:p14="http://schemas.microsoft.com/office/powerpoint/2010/main" val="323922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589237-BB0C-45F3-98C2-C3CB537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鑲嵌藝術的再發展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1E19320-7365-4E42-940B-43240FD32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1" y="2495295"/>
            <a:ext cx="11186086" cy="3633047"/>
          </a:xfrm>
        </p:spPr>
        <p:txBody>
          <a:bodyPr>
            <a:no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馬賽克因影像處理技術成熟，發展出更多樣的藝術形式，相片馬賽克就是其中的一種， 相片馬賽克又稱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蒙太奇照片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蒙太奇拼貼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sz="4800" dirty="0"/>
            </a:b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103661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589237-BB0C-45F3-98C2-C3CB537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相片馬賽克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用許多相片色澤微調，組成一張大圖的基本像素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F364C210-5F4B-4A76-A8B0-E4E41D4B01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016247"/>
            <a:ext cx="3146745" cy="4513613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18698D2-4D6D-4870-A114-0BF7006A8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168" y="2016247"/>
            <a:ext cx="6661639" cy="4441093"/>
          </a:xfrm>
          <a:prstGeom prst="rect">
            <a:avLst/>
          </a:prstGeom>
        </p:spPr>
      </p:pic>
      <p:sp>
        <p:nvSpPr>
          <p:cNvPr id="10" name="內容版面配置區 5">
            <a:extLst>
              <a:ext uri="{FF2B5EF4-FFF2-40B4-BE49-F238E27FC236}">
                <a16:creationId xmlns:a16="http://schemas.microsoft.com/office/drawing/2014/main" id="{3E5C5915-30B6-4C52-A157-9349CBFB9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7617" y="4236793"/>
            <a:ext cx="1351551" cy="2475071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1998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年很有名的一部電影海報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楚門的世界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4977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589237-BB0C-45F3-98C2-C3CB537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實物拼貼的馬賽克</a:t>
            </a:r>
            <a:endParaRPr lang="zh-TW" altLang="en-US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8989637-693C-49C9-9A20-6F05B83E1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2582" y="2033833"/>
            <a:ext cx="4026665" cy="4695092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39550FA-46C9-4D18-BDEE-0536A7C32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18" y="1907786"/>
            <a:ext cx="57150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45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589237-BB0C-45F3-98C2-C3CB537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鑲嵌藝術的製作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1E19320-7365-4E42-940B-43240FD32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374" y="1612476"/>
            <a:ext cx="11186086" cy="3633047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鑲嵌畫的材料多為堅硬的無機物，可分為原石、大理石、陶片、玻璃、貝類、瓷片、琉璃等。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0D23084-E440-42E2-B409-BD6DF0DB0C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861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TW" altLang="en-US" sz="6000" dirty="0"/>
              <a:t>馬賽克</a:t>
            </a:r>
            <a:r>
              <a:rPr lang="en-US" altLang="zh-TW" sz="5400" dirty="0"/>
              <a:t>?(</a:t>
            </a:r>
            <a:r>
              <a:rPr lang="zh-TW" altLang="en-US" sz="5400" dirty="0"/>
              <a:t>馬賽克鑲嵌藝術的由來</a:t>
            </a:r>
            <a:r>
              <a:rPr lang="en-US" altLang="zh-TW" sz="5400" dirty="0"/>
              <a:t>)</a:t>
            </a:r>
            <a:endParaRPr lang="zh-TW" altLang="en-US" sz="5400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FC82488-02BB-4285-84EF-9AE23D333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55" y="2216714"/>
            <a:ext cx="11413322" cy="4259037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馬賽克</a:t>
            </a:r>
            <a:r>
              <a:rPr lang="en-US" altLang="zh-TW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英語：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Mosaic)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稱作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鑲嵌藝術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，源於「</a:t>
            </a:r>
            <a:r>
              <a:rPr lang="en-US" altLang="zh-TW" sz="36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musa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」，即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tooltip="希臘語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希臘語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中，掌管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 tooltip="科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科學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 tooltip="詩歌藝術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詩歌藝術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等九女神之名），平面作品又稱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鑲嵌畫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鑲嵌細工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碎錦畫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，是一種裝飾</a:t>
            </a:r>
            <a:r>
              <a:rPr lang="zh-TW" altLang="en-US" sz="3600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 tooltip="藝術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藝術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，通常使用許多小石塊或有色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 tooltip="玻璃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玻璃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碎片拼成圖案，在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8" tooltip="教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教堂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中的玻璃藝品，又稱為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9" tooltip="花窗玻璃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花窗玻璃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。現今該詞（馬賽克）泛指這類型五彩斑斕的視覺效果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09923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TW" altLang="en-US" sz="5400" dirty="0"/>
              <a:t>鑲嵌藝術的發展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FC82488-02BB-4285-84EF-9AE23D333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55" y="1948722"/>
            <a:ext cx="7000405" cy="417962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西元前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3000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年，就已經有馬賽克鑲嵌畫。最初是以黑白兩色的圓卵石為材料，裝飾於大圓柱上。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69D3A8-9C65-4D58-B14B-D78AC3288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944" y="1948722"/>
            <a:ext cx="3597640" cy="47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0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TW" altLang="en-US" sz="5400" dirty="0"/>
              <a:t>鑲嵌藝術的發展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FC82488-02BB-4285-84EF-9AE23D333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55" y="1948722"/>
            <a:ext cx="6685612" cy="452703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鑲嵌藝術應起源於中東美索不達米亞一帶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現伊拉克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，那時是以較大塊的石頭來拼製，後來在希臘與古羅馬時期便非常盛行。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AAC77A-B7E0-4B34-98D0-0D8F4A3CB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285" y="2107913"/>
            <a:ext cx="4534291" cy="41729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CE0202-188D-4E0C-B8C5-D7336F5B0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631" y="5130968"/>
            <a:ext cx="1815684" cy="159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74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TW" altLang="en-US" sz="5400" dirty="0"/>
              <a:t>鑲嵌藝術的發展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FC82488-02BB-4285-84EF-9AE23D333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55" y="1948722"/>
            <a:ext cx="5216576" cy="4527030"/>
          </a:xfrm>
        </p:spPr>
        <p:txBody>
          <a:bodyPr>
            <a:normAutofit fontScale="92500"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鑲嵌藝術在古羅馬時期大量用於一般民宅及公共建築的牆面和地板、圓柱、家具等。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直到文藝復興油畫興起漸漸沒落。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十九世紀後因基督教的傳播又開復甦影響整個歐洲。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FCDB13-7D13-44BB-94FB-66CC8F808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809" y="1948722"/>
            <a:ext cx="6096000" cy="27527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4AEECCC-9711-4580-8022-9F01E990F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801" y="4753992"/>
            <a:ext cx="2104008" cy="21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TW" altLang="en-US" sz="5400" dirty="0"/>
              <a:t>上帝的建築師</a:t>
            </a:r>
            <a:r>
              <a:rPr lang="en-US" altLang="zh-TW" sz="5400" dirty="0"/>
              <a:t>-</a:t>
            </a:r>
            <a:r>
              <a:rPr lang="zh-TW" altLang="en-US" sz="5400" dirty="0"/>
              <a:t>高第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FC82488-02BB-4285-84EF-9AE23D333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55" y="1948722"/>
            <a:ext cx="11029616" cy="452703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鑲嵌藝術的技術進步與材質的多樣化，也使其發展更加廣泛和多元化。 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巴塞隆納奎爾公園高第的建築就使用很多鑲嵌藝術。</a:t>
            </a:r>
          </a:p>
        </p:txBody>
      </p:sp>
    </p:spTree>
    <p:extLst>
      <p:ext uri="{BB962C8B-B14F-4D97-AF65-F5344CB8AC3E}">
        <p14:creationId xmlns:p14="http://schemas.microsoft.com/office/powerpoint/2010/main" val="332931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奎爾公園作品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02E6EB8-E9BE-4617-9CB8-BCAB5363DB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1193" y="2319160"/>
            <a:ext cx="5498620" cy="3348048"/>
          </a:xfrm>
        </p:spPr>
      </p:pic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F21CD0F-8DA9-4E78-8143-ED072E5BFF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46264" y="2033421"/>
            <a:ext cx="4866679" cy="3633787"/>
          </a:xfrm>
        </p:spPr>
      </p:pic>
    </p:spTree>
    <p:extLst>
      <p:ext uri="{BB962C8B-B14F-4D97-AF65-F5344CB8AC3E}">
        <p14:creationId xmlns:p14="http://schemas.microsoft.com/office/powerpoint/2010/main" val="49760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奎爾公園作品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BDA384B-0ED6-4EF3-8EAC-A28FF24CA8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75423" y="2008632"/>
            <a:ext cx="5770360" cy="3852418"/>
          </a:xfr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ACF0F2A3-8BD0-4A4D-87E8-897A3D3102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93677" y="2008632"/>
            <a:ext cx="5422900" cy="2467419"/>
          </a:xfrm>
        </p:spPr>
      </p:pic>
    </p:spTree>
    <p:extLst>
      <p:ext uri="{BB962C8B-B14F-4D97-AF65-F5344CB8AC3E}">
        <p14:creationId xmlns:p14="http://schemas.microsoft.com/office/powerpoint/2010/main" val="98595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奎爾公園作品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E19E622-074B-4B24-B1A3-D332F12692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03736" y="1999783"/>
            <a:ext cx="10199695" cy="4640860"/>
          </a:xfr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3EDF77A-83B3-4D84-A6D0-9C20EEC0D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9741073"/>
      </p:ext>
    </p:extLst>
  </p:cSld>
  <p:clrMapOvr>
    <a:masterClrMapping/>
  </p:clrMapOvr>
</p:sld>
</file>

<file path=ppt/theme/theme1.xml><?xml version="1.0" encoding="utf-8"?>
<a:theme xmlns:a="http://schemas.openxmlformats.org/drawingml/2006/main" name="股利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BC12AA-1C15-4500-BC9C-8EE83A441DE9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科技股利設計</Template>
  <TotalTime>0</TotalTime>
  <Words>413</Words>
  <Application>Microsoft Office PowerPoint</Application>
  <PresentationFormat>寬螢幕</PresentationFormat>
  <Paragraphs>37</Paragraphs>
  <Slides>17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華康龍門石碑(P)</vt:lpstr>
      <vt:lpstr>微軟正黑體</vt:lpstr>
      <vt:lpstr>標楷體</vt:lpstr>
      <vt:lpstr>Wingdings 2</vt:lpstr>
      <vt:lpstr>股利</vt:lpstr>
      <vt:lpstr>鑲嵌藝術(Mosaic)</vt:lpstr>
      <vt:lpstr>馬賽克?(馬賽克鑲嵌藝術的由來)</vt:lpstr>
      <vt:lpstr>鑲嵌藝術的發展</vt:lpstr>
      <vt:lpstr>鑲嵌藝術的發展</vt:lpstr>
      <vt:lpstr>鑲嵌藝術的發展</vt:lpstr>
      <vt:lpstr>上帝的建築師-高第</vt:lpstr>
      <vt:lpstr>奎爾公園作品</vt:lpstr>
      <vt:lpstr>奎爾公園作品</vt:lpstr>
      <vt:lpstr>奎爾公園作品</vt:lpstr>
      <vt:lpstr>台灣的馬賽克藝術家-顏水龍</vt:lpstr>
      <vt:lpstr>台灣的馬賽克藝術家-顏水龍</vt:lpstr>
      <vt:lpstr>台灣的馬賽克藝術家-戴威利</vt:lpstr>
      <vt:lpstr>台灣的馬賽克藝術家-陳景容</vt:lpstr>
      <vt:lpstr>鑲嵌藝術的再發展</vt:lpstr>
      <vt:lpstr>相片馬賽克:用許多相片色澤微調，組成一張大圖的基本像素</vt:lpstr>
      <vt:lpstr>實物拼貼的馬賽克</vt:lpstr>
      <vt:lpstr>鑲嵌藝術的製作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2020-12-20T11:29:50Z</dcterms:created>
  <dcterms:modified xsi:type="dcterms:W3CDTF">2021-05-31T15:50:58Z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