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2" r:id="rId19"/>
    <p:sldId id="275" r:id="rId20"/>
    <p:sldId id="276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66"/>
    <a:srgbClr val="CC0000"/>
    <a:srgbClr val="FF00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6B66B2-F853-4689-8257-A90D79F58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B8EEB7F-3098-4A67-8D39-6A94D933C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B8EB86-DE8C-48F3-8C5D-17F8448E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34951E-B14B-4B16-B890-3AF7BC02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BAC831-01CE-4766-BDA7-9AA6FB0E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65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21245D-82EB-4323-9598-5F1E67BB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FAF648D-9068-4F29-ABB5-9681C95E1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C753A2-637D-4372-9576-E4A1BEFA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F59EDE-B47A-41D7-BBF8-D4319D3B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28DF32-6144-4436-BC8F-BEC48C50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43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931C1A2-5B10-451C-B9B9-7FB49ECCB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483DE3-97DA-4176-A6BB-4BE9B0CD5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A69B72-9706-426B-8E20-6661DD30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07A1D3-E31C-42F1-AF0D-7BEB783A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C6F775-5140-4C00-84CE-19D4C566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0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49253A-EFAB-4D51-AD0E-CD3DD0DF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4E5D4B-1197-408F-BC8C-DBC11F17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4524AA-B8B2-45D8-AF70-E977C92A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0FE0C2-653A-4E87-B6C2-4C0848D4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AE1775-DD02-48C7-997E-3782D063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9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FDB42-31CC-4C1E-A7A3-B66B49D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99F009-2424-4AAA-8A2D-471F28AAE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2AE5B3-C063-4D2C-B272-E61EE69B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3F3D75-D522-4ABB-986D-86C29FFF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62BB76-3A98-48F3-BDB1-F241C381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3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0CA584-79E8-4BDF-9D15-D79D1342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FEC690-9CF5-4153-9E5A-41530559B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76007C-BDB7-489E-A8E9-715885CC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022044-3EF6-4F0C-85FC-9DC49981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41A3C4-BBA5-4F56-8595-D038D1C7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362988-5106-4091-8C61-F69FAADC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5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195132-2BE1-4C60-A157-71EA6569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C7562D-654E-4E75-926D-7666A687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5F6286-8800-4600-A5CB-083B0BFE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024E40-AE5F-423C-9F33-90AC18453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7A4DD9-2ABA-42B8-92B9-BFFAB8658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303EBD-CD2D-46E3-905B-8BF7EAB9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B3F8051-C959-4C8F-BFDD-DFC1D4C5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EF2938-C087-4EAD-9F1E-092D45C5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36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347CF6-3DEB-492E-90D6-C59717D5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D10BA5-0ACF-498F-8684-6675FB4E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29E8A6-F5BB-4096-A4FA-32276468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C4EF8B-0029-41D2-9F6E-2C2BBA7D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34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270181-6BC9-41BF-BDB0-BF1F71F5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C7ABDE-C38B-4F29-AA45-36F9B389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7C48AA-1B81-4C8F-9C26-D7C4AA35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4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75A778-AAAB-4AA6-B29D-9BDD96F3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D9578-DDC8-4299-B32A-951C2274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F5CAD4-C493-4971-97D0-FDD570DF9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56E2A4-BCE9-404B-AD59-8E924224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7AADA9-C2E0-45EE-9EF9-10795D50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96E7B1-9242-4929-AF07-4B9EA077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5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83BC12-6BDE-4F69-AD06-35FA2A4F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7DD388-86B1-43CD-A52C-2156AEBB0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43DBCC-BD01-43CF-9464-4E25AF12E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8939D2-E10E-4BAB-A47A-FEF66A01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7F3AA4-C405-4A5D-AFE1-46FC7669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BE42D7-A100-4A8F-BA2A-713744A0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2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950213-DCEF-4CCF-98A0-A0E20714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6D5F35-ECD0-4480-A63F-E0564D3F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BF3A92-8E7E-4AC0-BDFE-22B4D451B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B67-D509-428A-9DD5-14C8FDC9B131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96A886-44AA-4B8D-B273-799E2F2C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859F18-2DC8-4DD9-B51F-AE0A4C26C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6277-B0F4-495D-8565-A48013E3BB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5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/index.php?title=%E8%B7%AF%E6%98%93%C2%B7%E6%A8%82%E8%8F%AF&amp;action=edit&amp;redlink=1" TargetMode="External"/><Relationship Id="rId13" Type="http://schemas.openxmlformats.org/officeDocument/2006/relationships/hyperlink" Target="https://zh.wikipedia.org/wiki/%E7%9A%AE%E8%80%B6-%E5%A5%A7%E5%8F%A4%E6%96%AF%E7%89%B9%C2%B7%E9%9B%B7%E8%AB%BE%E7%93%A6" TargetMode="External"/><Relationship Id="rId3" Type="http://schemas.openxmlformats.org/officeDocument/2006/relationships/hyperlink" Target="https://zh.wikipedia.org/wiki/%E6%B3%95%E5%9B%BD" TargetMode="External"/><Relationship Id="rId7" Type="http://schemas.openxmlformats.org/officeDocument/2006/relationships/hyperlink" Target="https://zh.wikipedia.org/w/index.php?title=%E5%AD%A6%E9%99%A2%E6%B4%BE&amp;action=edit&amp;redlink=1" TargetMode="External"/><Relationship Id="rId12" Type="http://schemas.openxmlformats.org/officeDocument/2006/relationships/hyperlink" Target="https://zh.wikipedia.org/wiki/%E6%84%9B%E5%BE%B7%E5%8A%A0%C2%B7%E7%AB%87%E5%8A%A0" TargetMode="External"/><Relationship Id="rId2" Type="http://schemas.openxmlformats.org/officeDocument/2006/relationships/hyperlink" Target="https://zh.wikipedia.org/wiki/1860%E5%B9%B4%E4%BB%A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8D%B0%E8%B1%A1%C2%B7%E6%97%A5%E5%87%BA" TargetMode="External"/><Relationship Id="rId11" Type="http://schemas.openxmlformats.org/officeDocument/2006/relationships/hyperlink" Target="https://zh.wikipedia.org/wiki/%E6%84%9B%E5%BE%B7%E8%8F%AF%C2%B7%E9%A6%AC%E5%A5%88" TargetMode="External"/><Relationship Id="rId5" Type="http://schemas.openxmlformats.org/officeDocument/2006/relationships/hyperlink" Target="https://zh.wikipedia.org/wiki/%E8%8E%AB%E5%A5%88" TargetMode="External"/><Relationship Id="rId15" Type="http://schemas.openxmlformats.org/officeDocument/2006/relationships/hyperlink" Target="https://zh.wikipedia.org/wiki/%E5%BE%8C%E5%8D%B0%E8%B1%A1%E6%B4%BE" TargetMode="External"/><Relationship Id="rId10" Type="http://schemas.openxmlformats.org/officeDocument/2006/relationships/hyperlink" Target="https://zh.wikipedia.org/wiki/%E5%85%8B%E5%8B%9E%E5%BE%B7%C2%B7%E8%8E%AB%E5%A5%88" TargetMode="External"/><Relationship Id="rId4" Type="http://schemas.openxmlformats.org/officeDocument/2006/relationships/hyperlink" Target="https://zh.wikipedia.org/wiki/%E8%97%9D%E8%A1%93%E9%81%8B%E5%8B%95" TargetMode="External"/><Relationship Id="rId9" Type="http://schemas.openxmlformats.org/officeDocument/2006/relationships/hyperlink" Target="https://zh.wikipedia.org/wiki/%E6%A7%8B%E5%9C%96" TargetMode="External"/><Relationship Id="rId14" Type="http://schemas.openxmlformats.org/officeDocument/2006/relationships/hyperlink" Target="https://zh.wikipedia.org/wiki/%E4%BF%9D%E7%BE%85%C2%B7%E5%A1%9E%E5%B0%9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vr.theatre.ntu.edu.tw/fineart/painter-wt/cassatt/cassatt.htm" TargetMode="External"/><Relationship Id="rId3" Type="http://schemas.openxmlformats.org/officeDocument/2006/relationships/hyperlink" Target="http://vr.theatre.ntu.edu.tw/fineart/painter-wt/sisley/sisley.htm" TargetMode="External"/><Relationship Id="rId7" Type="http://schemas.openxmlformats.org/officeDocument/2006/relationships/hyperlink" Target="http://vr.theatre.ntu.edu.tw/fineart/painter-wt/renoir/renoir.htm" TargetMode="External"/><Relationship Id="rId2" Type="http://schemas.openxmlformats.org/officeDocument/2006/relationships/hyperlink" Target="http://vr.theatre.ntu.edu.tw/fineart/painter-wt/pissarro/pissarr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r.theatre.ntu.edu.tw/fineart/painter-wt/monet/monet.htm" TargetMode="External"/><Relationship Id="rId5" Type="http://schemas.openxmlformats.org/officeDocument/2006/relationships/hyperlink" Target="http://vr.theatre.ntu.edu.tw/fineart/painter-wt/manet/manet.htm" TargetMode="External"/><Relationship Id="rId4" Type="http://schemas.openxmlformats.org/officeDocument/2006/relationships/hyperlink" Target="http://vr.theatre.ntu.edu.tw/fineart/painter-wt/degas/dega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/index.php?title=%E7%8E%AF%E5%A2%83%E8%89%B2&amp;action=edit&amp;redlink=1" TargetMode="External"/><Relationship Id="rId2" Type="http://schemas.openxmlformats.org/officeDocument/2006/relationships/hyperlink" Target="https://zh.wikipedia.org/w/index.php?title=%E5%85%89%E6%BA%90%E8%89%B2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8%89%B2%E5%BD%A9%E5%AD%A6" TargetMode="External"/><Relationship Id="rId4" Type="http://schemas.openxmlformats.org/officeDocument/2006/relationships/hyperlink" Target="https://zh.wikipedia.org/wiki/%E5%86%99%E7%94%9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5922676-8605-44BC-A755-62D9CC00D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713" y="0"/>
            <a:ext cx="14775402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D578069-E53C-40CC-938F-5F03C5A8E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3890" y="1543812"/>
            <a:ext cx="12229338" cy="2387600"/>
          </a:xfrm>
        </p:spPr>
        <p:txBody>
          <a:bodyPr>
            <a:noAutofit/>
          </a:bodyPr>
          <a:lstStyle/>
          <a:p>
            <a:r>
              <a:rPr lang="zh-TW" altLang="en-US" sz="7000" dirty="0">
                <a:solidFill>
                  <a:srgbClr val="FF0000"/>
                </a:solidFill>
                <a:effectLst>
                  <a:outerShdw dist="101600" dir="16080000" sx="98000" sy="98000" algn="ctr" rotWithShape="0">
                    <a:srgbClr val="000000"/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藝術與人文課程</a:t>
            </a:r>
            <a:br>
              <a:rPr lang="en-US" altLang="zh-TW" sz="7000" dirty="0">
                <a:solidFill>
                  <a:srgbClr val="FF0000"/>
                </a:solidFill>
                <a:effectLst>
                  <a:outerShdw dist="101600" dir="16080000" sx="98000" sy="98000" algn="ctr" rotWithShape="0">
                    <a:srgbClr val="000000"/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</a:br>
            <a:br>
              <a:rPr lang="en-US" altLang="zh-TW" sz="7000" dirty="0">
                <a:solidFill>
                  <a:srgbClr val="FF0000"/>
                </a:solidFill>
                <a:effectLst>
                  <a:outerShdw dist="101600" dir="16080000" sx="98000" sy="98000" algn="ctr" rotWithShape="0">
                    <a:srgbClr val="000000"/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</a:br>
            <a:r>
              <a:rPr lang="zh-TW" altLang="en-US" sz="8000" dirty="0">
                <a:solidFill>
                  <a:srgbClr val="002060"/>
                </a:solidFill>
                <a:effectLst>
                  <a:outerShdw dist="101600" dir="16080000" sx="98000" sy="98000" algn="ctr" rotWithShape="0">
                    <a:srgbClr val="000000"/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印象派介紹</a:t>
            </a:r>
            <a:r>
              <a:rPr lang="en-US" altLang="zh-TW" sz="8000" dirty="0">
                <a:solidFill>
                  <a:srgbClr val="002060"/>
                </a:solidFill>
                <a:effectLst>
                  <a:outerShdw dist="101600" dir="16080000" sx="98000" sy="98000" algn="ctr" rotWithShape="0">
                    <a:srgbClr val="000000"/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-</a:t>
            </a:r>
            <a:r>
              <a:rPr lang="zh-TW" altLang="en-US" sz="8000" dirty="0">
                <a:solidFill>
                  <a:srgbClr val="002060"/>
                </a:solidFill>
                <a:effectLst>
                  <a:outerShdw dist="101600" dir="16080000" sx="98000" sy="98000" algn="ctr" rotWithShape="0">
                    <a:srgbClr val="000000"/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光與色的繪畫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D8B23A-62D9-4A53-8001-7BC000237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563" y="5303520"/>
            <a:ext cx="3752850" cy="155448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主講</a:t>
            </a:r>
            <a:r>
              <a:rPr lang="en-US" altLang="zh-TW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</a:t>
            </a:r>
            <a:r>
              <a:rPr lang="zh-TW" altLang="en-US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何泊燃</a:t>
            </a:r>
            <a:endParaRPr lang="en-US" altLang="zh-TW" sz="4400" dirty="0">
              <a:solidFill>
                <a:srgbClr val="660066"/>
              </a:solidFill>
              <a:effectLst>
                <a:outerShdw blurRad="50800" dist="50800" dir="5400000" sx="96000" sy="96000" algn="ctr" rotWithShape="0">
                  <a:srgbClr val="000000">
                    <a:alpha val="91000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en-US" altLang="zh-TW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110</a:t>
            </a:r>
            <a:r>
              <a:rPr lang="zh-TW" altLang="en-US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年</a:t>
            </a:r>
            <a:r>
              <a:rPr lang="en-US" altLang="zh-TW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</a:t>
            </a:r>
            <a:r>
              <a:rPr lang="zh-TW" altLang="en-US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月</a:t>
            </a:r>
            <a:r>
              <a:rPr lang="en-US" altLang="zh-TW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27</a:t>
            </a:r>
            <a:r>
              <a:rPr lang="zh-TW" altLang="en-US" sz="4400" dirty="0">
                <a:solidFill>
                  <a:srgbClr val="660066"/>
                </a:solidFill>
                <a:effectLst>
                  <a:outerShdw blurRad="50800" dist="50800" dir="5400000" sx="96000" sy="96000" algn="ctr" rotWithShape="0">
                    <a:srgbClr val="000000">
                      <a:alpha val="91000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341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物體色：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D95896A-0C5A-416E-9748-F332844D4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585912"/>
            <a:ext cx="8210550" cy="4964817"/>
          </a:xfrm>
        </p:spPr>
      </p:pic>
    </p:spTree>
    <p:extLst>
      <p:ext uri="{BB962C8B-B14F-4D97-AF65-F5344CB8AC3E}">
        <p14:creationId xmlns:p14="http://schemas.microsoft.com/office/powerpoint/2010/main" val="67020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環境色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：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4494D08-5A1B-46D0-ABBC-A7CF501F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1771650"/>
            <a:ext cx="10515600" cy="5407025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zh-TW" altLang="en-US" sz="3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除了上述三種色彩特性，還有最後一種：</a:t>
            </a:r>
            <a:r>
              <a:rPr lang="zh-TW" altLang="en-US" sz="3000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環境色</a:t>
            </a:r>
            <a:r>
              <a:rPr lang="zh-TW" altLang="en-US" sz="3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。環境色的產生，主要是光照對環境的照射，環境進而反射光線影響物體色彩所致。</a:t>
            </a:r>
          </a:p>
          <a:p>
            <a:pPr fontAlgn="base">
              <a:lnSpc>
                <a:spcPct val="120000"/>
              </a:lnSpc>
            </a:pPr>
            <a:r>
              <a:rPr lang="zh-TW" altLang="en-US" sz="3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  比如，一個在藍色天空下的蘋果會呈現部分淡藍色，就是環境色的影響。這可能和物體色會有混淆的地方，但是，你不必糾結於這些地方。環境色是反射了光源產生的色彩對物體的影響，最終影響到了物體色，物體本身也會反射光線，這也意味著物體也是環境本身。</a:t>
            </a:r>
          </a:p>
          <a:p>
            <a:pPr fontAlgn="base">
              <a:lnSpc>
                <a:spcPct val="120000"/>
              </a:lnSpc>
            </a:pPr>
            <a:r>
              <a:rPr lang="zh-TW" altLang="en-US" sz="3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通過環境色同樣可以表達時間和情緒，也可以表達距離，如果在藍色幕布中的物體色彩越趨近於藍色，說明它距離藍色背景越近，反之越遠。</a:t>
            </a:r>
            <a:endParaRPr lang="en-US" altLang="zh-TW" sz="30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fontAlgn="base">
              <a:lnSpc>
                <a:spcPct val="120000"/>
              </a:lnSpc>
            </a:pPr>
            <a:endParaRPr lang="zh-TW" altLang="en-US" sz="30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fontAlgn="base">
              <a:lnSpc>
                <a:spcPct val="120000"/>
              </a:lnSpc>
            </a:pPr>
            <a:r>
              <a:rPr lang="zh-TW" altLang="en-US" sz="3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你的作品，應當考慮環境色。作品的和諧與否，都會受到環境色的影響。</a:t>
            </a:r>
            <a:br>
              <a:rPr lang="zh-TW" altLang="en-US" dirty="0"/>
            </a:b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671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環境色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：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D7D1BEC-AC71-43E5-99B6-E3A51C5F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8" y="1783874"/>
            <a:ext cx="11054002" cy="4559776"/>
          </a:xfrm>
        </p:spPr>
      </p:pic>
    </p:spTree>
    <p:extLst>
      <p:ext uri="{BB962C8B-B14F-4D97-AF65-F5344CB8AC3E}">
        <p14:creationId xmlns:p14="http://schemas.microsoft.com/office/powerpoint/2010/main" val="190769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畫一個靜物裡面的三種色：固有色、光源色 、環境色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A72DD48-5F88-48FC-8485-9142B4362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08" y="1742630"/>
            <a:ext cx="6435249" cy="4921695"/>
          </a:xfrm>
        </p:spPr>
      </p:pic>
    </p:spTree>
    <p:extLst>
      <p:ext uri="{BB962C8B-B14F-4D97-AF65-F5344CB8AC3E}">
        <p14:creationId xmlns:p14="http://schemas.microsoft.com/office/powerpoint/2010/main" val="175656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21" y="2457481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回到談顏色</a:t>
            </a:r>
            <a: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………………</a:t>
            </a: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4462293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93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860" y="83340"/>
            <a:ext cx="1331414" cy="1726565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紅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4462293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8432FB3-C426-4A88-8165-D97E9E2CFA92}"/>
              </a:ext>
            </a:extLst>
          </p:cNvPr>
          <p:cNvSpPr/>
          <p:nvPr/>
        </p:nvSpPr>
        <p:spPr>
          <a:xfrm>
            <a:off x="3458710" y="1609344"/>
            <a:ext cx="4919472" cy="491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7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860" y="83340"/>
            <a:ext cx="1331414" cy="1726565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黃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4462293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8432FB3-C426-4A88-8165-D97E9E2CFA92}"/>
              </a:ext>
            </a:extLst>
          </p:cNvPr>
          <p:cNvSpPr/>
          <p:nvPr/>
        </p:nvSpPr>
        <p:spPr>
          <a:xfrm>
            <a:off x="3458710" y="1609344"/>
            <a:ext cx="4919472" cy="491947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28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860" y="83340"/>
            <a:ext cx="1331414" cy="1726565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藍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4462293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8432FB3-C426-4A88-8165-D97E9E2CFA92}"/>
              </a:ext>
            </a:extLst>
          </p:cNvPr>
          <p:cNvSpPr/>
          <p:nvPr/>
        </p:nvSpPr>
        <p:spPr>
          <a:xfrm>
            <a:off x="3458710" y="1609344"/>
            <a:ext cx="4919472" cy="491947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98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86" y="432102"/>
            <a:ext cx="1464105" cy="2665379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+</a:t>
            </a:r>
            <a:endParaRPr lang="zh-TW" altLang="en-US" sz="9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3429000"/>
            <a:ext cx="6826187" cy="250135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E6E05C0-DCA2-41E1-953F-22C93D2E5FE8}"/>
              </a:ext>
            </a:extLst>
          </p:cNvPr>
          <p:cNvSpPr/>
          <p:nvPr/>
        </p:nvSpPr>
        <p:spPr>
          <a:xfrm>
            <a:off x="980686" y="667512"/>
            <a:ext cx="2194560" cy="21945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D87D6F2-9291-42D2-BEDE-B05F9F5EA18E}"/>
              </a:ext>
            </a:extLst>
          </p:cNvPr>
          <p:cNvSpPr/>
          <p:nvPr/>
        </p:nvSpPr>
        <p:spPr>
          <a:xfrm>
            <a:off x="5048435" y="579890"/>
            <a:ext cx="2282182" cy="228218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490E9C4-D1AF-4FFC-A09C-B32C77B60B33}"/>
              </a:ext>
            </a:extLst>
          </p:cNvPr>
          <p:cNvSpPr txBox="1">
            <a:spLocks/>
          </p:cNvSpPr>
          <p:nvPr/>
        </p:nvSpPr>
        <p:spPr>
          <a:xfrm>
            <a:off x="8036482" y="388291"/>
            <a:ext cx="1464105" cy="266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=</a:t>
            </a:r>
            <a:r>
              <a:rPr lang="zh-TW" altLang="en-US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?</a:t>
            </a:r>
            <a:endParaRPr lang="zh-TW" altLang="en-US" sz="9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雲朵形 2">
            <a:extLst>
              <a:ext uri="{FF2B5EF4-FFF2-40B4-BE49-F238E27FC236}">
                <a16:creationId xmlns:a16="http://schemas.microsoft.com/office/drawing/2014/main" id="{5003AEE7-D530-4257-881D-D3F3565A4F3C}"/>
              </a:ext>
            </a:extLst>
          </p:cNvPr>
          <p:cNvSpPr/>
          <p:nvPr/>
        </p:nvSpPr>
        <p:spPr>
          <a:xfrm>
            <a:off x="4740676" y="3568823"/>
            <a:ext cx="3613211" cy="2547892"/>
          </a:xfrm>
          <a:prstGeom prst="cloud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07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86" y="432102"/>
            <a:ext cx="1464105" cy="2665379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+</a:t>
            </a:r>
            <a:endParaRPr lang="zh-TW" altLang="en-US" sz="9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3429000"/>
            <a:ext cx="6826187" cy="250135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E6E05C0-DCA2-41E1-953F-22C93D2E5FE8}"/>
              </a:ext>
            </a:extLst>
          </p:cNvPr>
          <p:cNvSpPr/>
          <p:nvPr/>
        </p:nvSpPr>
        <p:spPr>
          <a:xfrm>
            <a:off x="980686" y="667512"/>
            <a:ext cx="2194560" cy="21945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D87D6F2-9291-42D2-BEDE-B05F9F5EA18E}"/>
              </a:ext>
            </a:extLst>
          </p:cNvPr>
          <p:cNvSpPr/>
          <p:nvPr/>
        </p:nvSpPr>
        <p:spPr>
          <a:xfrm>
            <a:off x="5048435" y="579890"/>
            <a:ext cx="2282182" cy="22821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490E9C4-D1AF-4FFC-A09C-B32C77B60B33}"/>
              </a:ext>
            </a:extLst>
          </p:cNvPr>
          <p:cNvSpPr txBox="1">
            <a:spLocks/>
          </p:cNvSpPr>
          <p:nvPr/>
        </p:nvSpPr>
        <p:spPr>
          <a:xfrm>
            <a:off x="8036482" y="388291"/>
            <a:ext cx="1464105" cy="266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=</a:t>
            </a:r>
            <a:r>
              <a:rPr lang="zh-TW" altLang="en-US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?</a:t>
            </a:r>
            <a:endParaRPr lang="zh-TW" altLang="en-US" sz="9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雲朵形 2">
            <a:extLst>
              <a:ext uri="{FF2B5EF4-FFF2-40B4-BE49-F238E27FC236}">
                <a16:creationId xmlns:a16="http://schemas.microsoft.com/office/drawing/2014/main" id="{5003AEE7-D530-4257-881D-D3F3565A4F3C}"/>
              </a:ext>
            </a:extLst>
          </p:cNvPr>
          <p:cNvSpPr/>
          <p:nvPr/>
        </p:nvSpPr>
        <p:spPr>
          <a:xfrm>
            <a:off x="4740676" y="3568823"/>
            <a:ext cx="3613211" cy="2547892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45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AA27BF-F11F-40CD-830D-E89376C5A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是指於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2" tooltip="莫奈"/>
              </a:rPr>
              <a:t>1860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2" tooltip="莫奈"/>
              </a:rPr>
              <a:t>年代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3" tooltip="法國"/>
              </a:rPr>
              <a:t>法國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開展的一種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4"/>
              </a:rPr>
              <a:t>藝術運動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或一種畫風。印象派的命名源自於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5"/>
              </a:rPr>
              <a:t>莫奈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於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1874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年的畫作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《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6" tooltip="印象·日出"/>
              </a:rPr>
              <a:t>印象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6" tooltip="印象·日出"/>
              </a:rPr>
              <a:t>·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6" tooltip="印象·日出"/>
              </a:rPr>
              <a:t>日出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》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，遭到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7" tooltip="學院派（頁面不存在）"/>
              </a:rPr>
              <a:t>學院派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的攻擊，並被評論家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8"/>
              </a:rPr>
              <a:t>路易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8"/>
              </a:rPr>
              <a:t>·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8"/>
              </a:rPr>
              <a:t>樂華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挖苦是「印象派」（起源）。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印象派畫作常見的特色是筆觸未經修飾而顯見，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9" tooltip="藝術運動"/>
              </a:rPr>
              <a:t>構圖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寬廣無邊，尤其著重於光影的改變、對時間的印象，並以生活中的平凡事物做為描繪對象。著名的藝術家有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10" tooltip="克勞德·莫奈"/>
              </a:rPr>
              <a:t>莫內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11" tooltip="愛德華·馬奈"/>
              </a:rPr>
              <a:t>馬內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12" tooltip="愛德加·竇加"/>
              </a:rPr>
              <a:t>竇加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13" tooltip="皮耶-奧古斯特·雷諾瓦"/>
              </a:rPr>
              <a:t>雷諾瓦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等，其中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14" tooltip="法國"/>
              </a:rPr>
              <a:t>塞尚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後開創了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15" tooltip="視覺藝術"/>
              </a:rPr>
              <a:t>後印象派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7975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86" y="432102"/>
            <a:ext cx="1464105" cy="2665379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+</a:t>
            </a:r>
            <a:endParaRPr lang="zh-TW" altLang="en-US" sz="9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49E09F-D3E2-40C8-BE54-4D228C1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3429000"/>
            <a:ext cx="6826187" cy="250135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E6E05C0-DCA2-41E1-953F-22C93D2E5FE8}"/>
              </a:ext>
            </a:extLst>
          </p:cNvPr>
          <p:cNvSpPr/>
          <p:nvPr/>
        </p:nvSpPr>
        <p:spPr>
          <a:xfrm>
            <a:off x="980686" y="667512"/>
            <a:ext cx="2194560" cy="219456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D87D6F2-9291-42D2-BEDE-B05F9F5EA18E}"/>
              </a:ext>
            </a:extLst>
          </p:cNvPr>
          <p:cNvSpPr/>
          <p:nvPr/>
        </p:nvSpPr>
        <p:spPr>
          <a:xfrm>
            <a:off x="5048435" y="579890"/>
            <a:ext cx="2282182" cy="22821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490E9C4-D1AF-4FFC-A09C-B32C77B60B33}"/>
              </a:ext>
            </a:extLst>
          </p:cNvPr>
          <p:cNvSpPr txBox="1">
            <a:spLocks/>
          </p:cNvSpPr>
          <p:nvPr/>
        </p:nvSpPr>
        <p:spPr>
          <a:xfrm>
            <a:off x="8036482" y="388291"/>
            <a:ext cx="1464105" cy="266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=</a:t>
            </a:r>
            <a:r>
              <a:rPr lang="zh-TW" altLang="en-US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?</a:t>
            </a:r>
            <a:endParaRPr lang="zh-TW" altLang="en-US" sz="9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雲朵形 2">
            <a:extLst>
              <a:ext uri="{FF2B5EF4-FFF2-40B4-BE49-F238E27FC236}">
                <a16:creationId xmlns:a16="http://schemas.microsoft.com/office/drawing/2014/main" id="{5003AEE7-D530-4257-881D-D3F3565A4F3C}"/>
              </a:ext>
            </a:extLst>
          </p:cNvPr>
          <p:cNvSpPr/>
          <p:nvPr/>
        </p:nvSpPr>
        <p:spPr>
          <a:xfrm>
            <a:off x="4740676" y="3568823"/>
            <a:ext cx="3613211" cy="2547892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87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978" y="2395707"/>
            <a:ext cx="10607040" cy="1726565"/>
          </a:xfrm>
        </p:spPr>
        <p:txBody>
          <a:bodyPr>
            <a:normAutofit/>
          </a:bodyPr>
          <a:lstStyle/>
          <a:p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EA82273-E08C-414C-AE29-2CC2FCA68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91" y="0"/>
            <a:ext cx="6868985" cy="6868985"/>
          </a:xfrm>
        </p:spPr>
      </p:pic>
    </p:spTree>
    <p:extLst>
      <p:ext uri="{BB962C8B-B14F-4D97-AF65-F5344CB8AC3E}">
        <p14:creationId xmlns:p14="http://schemas.microsoft.com/office/powerpoint/2010/main" val="159558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1" y="1162975"/>
            <a:ext cx="11273722" cy="4518734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把我們談的</a:t>
            </a:r>
            <a:r>
              <a:rPr lang="zh-TW" altLang="en-US" sz="6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光</a:t>
            </a: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和</a:t>
            </a:r>
            <a:r>
              <a:rPr lang="zh-TW" altLang="en-US" sz="6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色</a:t>
            </a:r>
            <a: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顏色</a:t>
            </a:r>
            <a: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加起來就是我們今天所談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的印象派繪畫用的顏色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5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06027"/>
            <a:ext cx="11273722" cy="843378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印象派作品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0FE86E-E493-45DF-84C6-074C20EA8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88" y="1019638"/>
            <a:ext cx="7129272" cy="54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06027"/>
            <a:ext cx="11273722" cy="843378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印象派作品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0F9C9C-2FE7-48C5-A79D-41194644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0" y="1090612"/>
            <a:ext cx="7848600" cy="56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06027"/>
            <a:ext cx="11273722" cy="843378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印象派作品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D67F3E5-3BA7-4D92-8F33-45810AA26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64" y="180975"/>
            <a:ext cx="5073015" cy="62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06027"/>
            <a:ext cx="11273722" cy="843378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印象派作品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F13985-5D67-4CD7-BB6F-49C6AC65A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82880"/>
            <a:ext cx="4924070" cy="63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06027"/>
            <a:ext cx="11273722" cy="843378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印象派作品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9302F1-5ED3-40DB-AB3A-B0DEDAEAD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1349405"/>
            <a:ext cx="11075670" cy="49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06027"/>
            <a:ext cx="11273722" cy="843378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印象派作品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85350D-7E89-4F0D-9433-B0BDE2FB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703540"/>
            <a:ext cx="7380465" cy="58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16" y="1237547"/>
            <a:ext cx="11273722" cy="843378"/>
          </a:xfrm>
        </p:spPr>
        <p:txBody>
          <a:bodyPr>
            <a:normAutofit fontScale="90000"/>
          </a:bodyPr>
          <a:lstStyle/>
          <a:p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印象派畫家：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著名的印象派畫家有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2"/>
              </a:rPr>
              <a:t>畢沙羅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﹝Camille Pissarro﹞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3"/>
              </a:rPr>
              <a:t>希斯里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﹝Alfred Sisley﹞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4"/>
              </a:rPr>
              <a:t>竇加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﹝Edgar Degas﹞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5"/>
              </a:rPr>
              <a:t>馬奈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﹝Edouard Manet﹞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6"/>
              </a:rPr>
              <a:t>莫內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﹝Claude Monet﹞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7"/>
              </a:rPr>
              <a:t>雷諾瓦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﹝Pierre-Auguste Renoir﹞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hlinkClick r:id="rId8"/>
              </a:rPr>
              <a:t>卡莎特</a:t>
            </a:r>
            <a:r>
              <a:rPr lang="en-US" altLang="zh-TW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﹝Mary Cassatt﹞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8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學院派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?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AA27BF-F11F-40CD-830D-E89376C5A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學院派指的是印象派之前的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新古典主義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浪漫主義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的繪畫。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D05308-6B2B-44CC-89B7-060BFA4C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3" y="2372676"/>
            <a:ext cx="5451158" cy="42862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69DAF9D-089E-443C-8F0E-1D821E245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02" y="2372677"/>
            <a:ext cx="62769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6" y="1374706"/>
            <a:ext cx="11273722" cy="2865823"/>
          </a:xfrm>
        </p:spPr>
        <p:txBody>
          <a:bodyPr>
            <a:normAutofit fontScale="90000"/>
          </a:bodyPr>
          <a:lstStyle/>
          <a:p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下禮拜有今天上課的考試</a:t>
            </a:r>
            <a: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!!!!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上課的</a:t>
            </a:r>
            <a: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ppt</a:t>
            </a:r>
            <a:r>
              <a:rPr lang="zh-TW" altLang="en-US" sz="660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主任會放在主任教室的課程事宜中。</a:t>
            </a: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en-US" altLang="zh-TW" sz="66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sz="6600" dirty="0">
              <a:solidFill>
                <a:schemeClr val="accent1">
                  <a:lumMod val="50000"/>
                </a:schemeClr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549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光與色彩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AA27BF-F11F-40CD-830D-E89376C5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近代繪畫的開端，確立了科學的素描造型體系，把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明暗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透視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解剖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等知識科學地運用到造型藝術之中；那麼印象派則是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現代繪畫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的起點，它完成了繪畫中色彩造型的變革，將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光與色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的科學觀念引入到繪畫之中，革新了傳統固有色觀念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，創立了以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hlinkClick r:id="rId2" tooltip="光源色（頁面不存在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光源色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和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hlinkClick r:id="rId3" tooltip="環境色（頁面不存在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環境色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為核心的現代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hlinkClick r:id="rId4" tooltip="法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寫生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色彩學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7027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35"/>
            <a:ext cx="10607040" cy="4789805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「色彩的特性」：</a:t>
            </a:r>
            <a:b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光源色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、固有色、物體色、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環境色</a:t>
            </a:r>
          </a:p>
        </p:txBody>
      </p:sp>
    </p:spTree>
    <p:extLst>
      <p:ext uri="{BB962C8B-B14F-4D97-AF65-F5344CB8AC3E}">
        <p14:creationId xmlns:p14="http://schemas.microsoft.com/office/powerpoint/2010/main" val="6501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光源色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：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4494D08-5A1B-46D0-ABBC-A7CF501F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" y="1529238"/>
            <a:ext cx="10515600" cy="3799523"/>
          </a:xfrm>
        </p:spPr>
        <p:txBody>
          <a:bodyPr/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發光體發出的光，形成了不同的色彩，我們將這些色光稱之為</a:t>
            </a:r>
            <a:r>
              <a:rPr lang="zh-TW" altLang="en-US" b="1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光源色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AE3022-03B7-4A6F-817F-E40B7EA12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7" y="2320290"/>
            <a:ext cx="8573105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固有色：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4494D08-5A1B-46D0-ABBC-A7CF501F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2157888"/>
            <a:ext cx="10515600" cy="3799523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通常意義下的固有色，就是我們平常看到的色彩。如果在正常日光中我們看到一個物體是紅色的，那麼紅色就是它的固有色。比如白色物體，它之所以呈現白色，就是由於反射了日光中所有的色光，儘管這是理想情況。自然界的光色是如此複雜，以至於我們必須得以理想的情況去理解事物的本質。</a:t>
            </a:r>
            <a:b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42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固有色：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CD26D03-156F-4193-A6D2-A8B73F854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54" y="488315"/>
            <a:ext cx="7445856" cy="6305710"/>
          </a:xfrm>
        </p:spPr>
      </p:pic>
    </p:spTree>
    <p:extLst>
      <p:ext uri="{BB962C8B-B14F-4D97-AF65-F5344CB8AC3E}">
        <p14:creationId xmlns:p14="http://schemas.microsoft.com/office/powerpoint/2010/main" val="89275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2C77-9D52-4A7B-876A-EB8C411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93675"/>
            <a:ext cx="10607040" cy="172656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物體色：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4494D08-5A1B-46D0-ABBC-A7CF501F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1543050"/>
            <a:ext cx="10732770" cy="4983480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zh-TW" altLang="en-US" sz="8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上面提到固有色，對於白色物體而言，儘管在紅光照射下呈現紅色，但是白色依舊是它的固有色，那麼紅色就是它的</a:t>
            </a:r>
            <a:r>
              <a:rPr lang="zh-TW" altLang="en-US" sz="8600" b="1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物體色</a:t>
            </a:r>
            <a:r>
              <a:rPr lang="zh-TW" altLang="en-US" sz="8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，即物體表現出來的色彩。</a:t>
            </a:r>
          </a:p>
          <a:p>
            <a:pPr fontAlgn="base">
              <a:lnSpc>
                <a:spcPct val="120000"/>
              </a:lnSpc>
            </a:pPr>
            <a:r>
              <a:rPr lang="zh-TW" altLang="en-US" sz="8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  物體呈現物體色取決於物體本身特性和光源色的共同作用。許多因素都會影響物體色，不同的時段物體色都會變化，環境的影響是物體色變化的最主要因素。</a:t>
            </a:r>
            <a:endParaRPr lang="en-US" altLang="zh-TW" sz="8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fontAlgn="base">
              <a:lnSpc>
                <a:spcPct val="120000"/>
              </a:lnSpc>
            </a:pPr>
            <a:endParaRPr lang="en-US" altLang="zh-TW" sz="8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fontAlgn="base">
              <a:lnSpc>
                <a:spcPct val="120000"/>
              </a:lnSpc>
            </a:pPr>
            <a:endParaRPr lang="en-US" altLang="zh-TW" sz="8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fontAlgn="base">
              <a:lnSpc>
                <a:spcPct val="120000"/>
              </a:lnSpc>
            </a:pPr>
            <a:r>
              <a:rPr lang="zh-TW" altLang="en-US" sz="8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黃昏時候的物體會呈現出紅色或者橙色，因此，你可以通過物體色來表現時間變化。這也意味著，在圖形學中，尤其是繪畫領域，從來沒有什麼色彩是理所應當的：樹葉是綠色的？天空是藍色的？不，並不如此，你可以修改天空的色彩為紅色與橙色的變化色彩，這會讓你的作品產生黃昏的感覺。</a:t>
            </a:r>
            <a:br>
              <a:rPr lang="zh-TW" altLang="en-US" sz="4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77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915</Words>
  <Application>Microsoft Office PowerPoint</Application>
  <PresentationFormat>寬螢幕</PresentationFormat>
  <Paragraphs>50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華康中特圓體</vt:lpstr>
      <vt:lpstr>華康正顏楷體W7</vt:lpstr>
      <vt:lpstr>華康粗黑體</vt:lpstr>
      <vt:lpstr>新細明體</vt:lpstr>
      <vt:lpstr>Arial</vt:lpstr>
      <vt:lpstr>Calibri</vt:lpstr>
      <vt:lpstr>Calibri Light</vt:lpstr>
      <vt:lpstr>Office 佈景主題</vt:lpstr>
      <vt:lpstr>藝術與人文課程  印象派介紹-光與色的繪畫</vt:lpstr>
      <vt:lpstr>印象派介紹：</vt:lpstr>
      <vt:lpstr>學院派?</vt:lpstr>
      <vt:lpstr>光與色彩</vt:lpstr>
      <vt:lpstr>「色彩的特性」：  光源色、固有色、物體色、環境色</vt:lpstr>
      <vt:lpstr>光源色：</vt:lpstr>
      <vt:lpstr>固有色：</vt:lpstr>
      <vt:lpstr>固有色：</vt:lpstr>
      <vt:lpstr>物體色：</vt:lpstr>
      <vt:lpstr>物體色：</vt:lpstr>
      <vt:lpstr>環境色：</vt:lpstr>
      <vt:lpstr>環境色：</vt:lpstr>
      <vt:lpstr>畫一個靜物裡面的三種色：固有色、光源色 、環境色</vt:lpstr>
      <vt:lpstr>回到談顏色………………</vt:lpstr>
      <vt:lpstr>紅</vt:lpstr>
      <vt:lpstr>黃</vt:lpstr>
      <vt:lpstr>藍</vt:lpstr>
      <vt:lpstr>+</vt:lpstr>
      <vt:lpstr>+</vt:lpstr>
      <vt:lpstr>+</vt:lpstr>
      <vt:lpstr>PowerPoint 簡報</vt:lpstr>
      <vt:lpstr>把我們談的光和色(顏色) 加起來就是我們今天所談 的印象派繪畫用的顏色 </vt:lpstr>
      <vt:lpstr>印象派作品 </vt:lpstr>
      <vt:lpstr>印象派作品 </vt:lpstr>
      <vt:lpstr>印象派作品 </vt:lpstr>
      <vt:lpstr>印象派作品 </vt:lpstr>
      <vt:lpstr>印象派作品 </vt:lpstr>
      <vt:lpstr>印象派作品 </vt:lpstr>
      <vt:lpstr>    印象派畫家： 著名的印象派畫家有畢沙羅﹝Camille Pissarro﹞、希斯里﹝Alfred Sisley﹞、竇加﹝Edgar Degas﹞、馬奈﹝Edouard Manet﹞、莫內﹝Claude Monet﹞、雷諾瓦﹝Pierre-Auguste Renoir﹞、卡莎特﹝Mary Cassatt﹞ </vt:lpstr>
      <vt:lpstr>  下禮拜有今天上課的考試!!!! 上課的ppt主任會放在主任教室的課程事宜中。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109學年度第二學期 期初校務會議暨學習扶助學習輔導小組會議</dc:title>
  <dc:creator>慶煌 何</dc:creator>
  <cp:lastModifiedBy>慶煌 何</cp:lastModifiedBy>
  <cp:revision>10</cp:revision>
  <dcterms:created xsi:type="dcterms:W3CDTF">2021-03-03T04:44:15Z</dcterms:created>
  <dcterms:modified xsi:type="dcterms:W3CDTF">2021-05-27T01:31:06Z</dcterms:modified>
</cp:coreProperties>
</file>